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Couverture creee a partir du theme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Synthese des doctrines presentees dans le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Slide de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Dimensions tirees de la grille d’evaluation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Infographie issue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Structure du PAP derivee du canevas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Tableau de confrontation ex-ante / ex-post repris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Onze champs du dictionnaire KPI/KRI issus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Typologie des preuves reprise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Slide de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Echelle ICAP a cinq niveaux reprise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Dimensions synthetisees a partir de la grille ICAP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Matrice de maturite culturelle tiree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Slide de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Structure tiree du modele de fiche de revue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Scorecard inspiree de la fiche de revue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Questions derivees des checklists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Slide de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Infographie issue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Rubriques du registre IA reprises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Slide de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Donnees du cas pratique : 96 %, 58 %, cible 85 %, +35 %, 80 %.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Erreurs issues du cas pratique et du registre 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Causes racines et niveaux ICAP repris du cas pratique.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Arbitrages du cas pratique.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Feuille de route proposee a partir des instruments du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document MissionPro fourni dans la conversation, "Guide de synthese: outils de gouvernance de la performance publique et cas pratique de revue". Images abstraites generees pour cette presentation. Synthese finale.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abstract_background_scene_elegant_batch_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B33">
              <a:alpha val="88000"/>
            </a:srgbClr>
          </a:solidFill>
          <a:ln w="12700">
            <a:solidFill>
              <a:srgbClr val="061B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58368" y="896112"/>
            <a:ext cx="6675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Gouvernance de la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performance publique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704088" y="2331720"/>
            <a:ext cx="6309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l’ere de l’intelligence artificielle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713232" y="2907792"/>
            <a:ext cx="6309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E4ECF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 la doctrine aux revues de performance : PAP, RAP, KPI/KRI, preuves, capacites ICAP et management augmente</a:t>
            </a:r>
            <a:endParaRPr lang="en-US" sz="1220" dirty="0"/>
          </a:p>
        </p:txBody>
      </p:sp>
      <p:sp>
        <p:nvSpPr>
          <p:cNvPr id="7" name="Text 4"/>
          <p:cNvSpPr/>
          <p:nvPr/>
        </p:nvSpPr>
        <p:spPr>
          <a:xfrm>
            <a:off x="713232" y="4425696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96 %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576072" y="4928616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E6ED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execution budgetaire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2606040" y="4425696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4F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58 %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2468880" y="4928616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E6ED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couverture effective</a:t>
            </a:r>
            <a:endParaRPr lang="en-US" sz="780" dirty="0"/>
          </a:p>
        </p:txBody>
      </p:sp>
      <p:sp>
        <p:nvSpPr>
          <p:cNvPr id="11" name="Text 8"/>
          <p:cNvSpPr/>
          <p:nvPr/>
        </p:nvSpPr>
        <p:spPr>
          <a:xfrm>
            <a:off x="4526280" y="4425696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A7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85 %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4389120" y="4928616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E6ED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cible usagers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713232" y="6199632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C8D5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 Abdou Karim Gueye — DBA • MBA • Master in Laws — ENA — MissionPro</a:t>
            </a:r>
            <a:endParaRPr lang="en-US" sz="8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parcours : installer une gouvernance de la preuve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40080" y="978408"/>
            <a:ext cx="9692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sequence executive en six mouvements, du concept au comite de performance.</a:t>
            </a:r>
            <a:endParaRPr lang="en-US" sz="1020" dirty="0"/>
          </a:p>
        </p:txBody>
      </p:sp>
      <p:sp>
        <p:nvSpPr>
          <p:cNvPr id="5" name="Text 3"/>
          <p:cNvSpPr/>
          <p:nvPr/>
        </p:nvSpPr>
        <p:spPr>
          <a:xfrm>
            <a:off x="777240" y="1600200"/>
            <a:ext cx="585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490472" y="158191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Fondations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490472" y="194767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Repenser la performance comme valeur publique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777240" y="2459736"/>
            <a:ext cx="3063240" cy="27432"/>
          </a:xfrm>
          <a:prstGeom prst="rect">
            <a:avLst/>
          </a:prstGeom>
          <a:solidFill>
            <a:srgbClr val="D7DFEA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26280" y="1600200"/>
            <a:ext cx="585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39512" y="158191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Doctrine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239512" y="194767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Combiner les cadres sans les empiler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4526280" y="2459736"/>
            <a:ext cx="3063240" cy="27432"/>
          </a:xfrm>
          <a:prstGeom prst="rect">
            <a:avLst/>
          </a:prstGeom>
          <a:solidFill>
            <a:srgbClr val="D7DFEA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600200"/>
            <a:ext cx="585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988552" y="158191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 / RAP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988552" y="194767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Transformer les annexes en contrats de resultat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8275320" y="2459736"/>
            <a:ext cx="3063240" cy="27432"/>
          </a:xfrm>
          <a:prstGeom prst="rect">
            <a:avLst/>
          </a:prstGeom>
          <a:solidFill>
            <a:srgbClr val="D7DFEA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" y="3474720"/>
            <a:ext cx="585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90472" y="345643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Preuve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490472" y="38221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Certifier KPI, KRI et sources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777240" y="4334256"/>
            <a:ext cx="3063240" cy="27432"/>
          </a:xfrm>
          <a:prstGeom prst="rect">
            <a:avLst/>
          </a:prstGeom>
          <a:solidFill>
            <a:srgbClr val="D7DFEA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26280" y="3474720"/>
            <a:ext cx="585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239512" y="345643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Capacites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239512" y="38221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Tester la readiness ICAP avant les promesses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4526280" y="4334256"/>
            <a:ext cx="3063240" cy="27432"/>
          </a:xfrm>
          <a:prstGeom prst="rect">
            <a:avLst/>
          </a:prstGeom>
          <a:solidFill>
            <a:srgbClr val="D7DFEA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474720"/>
            <a:ext cx="585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06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988552" y="345643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 &amp; revue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988552" y="38221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Augmenter l’analyse, garder le jugement</a:t>
            </a:r>
            <a:endParaRPr lang="en-US" sz="880" dirty="0"/>
          </a:p>
        </p:txBody>
      </p:sp>
      <p:sp>
        <p:nvSpPr>
          <p:cNvPr id="28" name="Shape 26"/>
          <p:cNvSpPr/>
          <p:nvPr/>
        </p:nvSpPr>
        <p:spPr>
          <a:xfrm>
            <a:off x="8275320" y="4334256"/>
            <a:ext cx="3063240" cy="27432"/>
          </a:xfrm>
          <a:prstGeom prst="rect">
            <a:avLst/>
          </a:prstGeom>
          <a:solidFill>
            <a:srgbClr val="D7DFEA"/>
          </a:solidFill>
          <a:ln w="12700">
            <a:solidFill>
              <a:srgbClr val="D7DFE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30" name="Text 28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message de rupture : executer n’est pas performer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40080" y="978408"/>
            <a:ext cx="9692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budget raconte l’effort. La performance prouve la transformation.</a:t>
            </a:r>
            <a:endParaRPr lang="en-US" sz="1020" dirty="0"/>
          </a:p>
        </p:txBody>
      </p:sp>
      <p:pic>
        <p:nvPicPr>
          <p:cNvPr id="5" name="Image 0" descr="/mnt/data/a_wide_cinematic_high_end_abstract_illustration_batch_4.png">    </p:cNvPr>
          <p:cNvPicPr>
            <a:picLocks noChangeAspect="1"/>
          </p:cNvPicPr>
          <p:nvPr/>
        </p:nvPicPr>
        <p:blipFill>
          <a:blip r:embed="rId1"/>
          <a:srcRect l="0" r="0" t="25674" b="25674"/>
          <a:stretch/>
        </p:blipFill>
        <p:spPr>
          <a:xfrm>
            <a:off x="0" y="1371600"/>
            <a:ext cx="12188952" cy="3337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1371600"/>
            <a:ext cx="12188952" cy="3337560"/>
          </a:xfrm>
          <a:prstGeom prst="rect">
            <a:avLst/>
          </a:prstGeom>
          <a:solidFill>
            <a:srgbClr val="061B33">
              <a:alpha val="55000"/>
            </a:srgbClr>
          </a:solidFill>
          <a:ln w="12700">
            <a:solidFill>
              <a:srgbClr val="061B33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60120" y="2240280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Passer de la logique de consommation des credits a la creation de valeur publique mesurable.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987552" y="3127248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E5EF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revue de performance doit rapprocher objectifs, ressources, risques, capacites, preuves et decisions correctrices.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systeme cible relie sept briques qui sont trop souvent separees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58368" y="1508760"/>
            <a:ext cx="2148840" cy="384048"/>
          </a:xfrm>
          <a:prstGeom prst="rect">
            <a:avLst/>
          </a:prstGeom>
          <a:solidFill>
            <a:srgbClr val="EAF3FA"/>
          </a:solidFill>
          <a:ln>
            <a:solidFill>
              <a:srgbClr val="D7E1EB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Mandat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58368" y="199339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Pourquoi agir ?</a:t>
            </a:r>
            <a:endParaRPr lang="en-US" sz="840" dirty="0"/>
          </a:p>
        </p:txBody>
      </p:sp>
      <p:sp>
        <p:nvSpPr>
          <p:cNvPr id="6" name="Text 4"/>
          <p:cNvSpPr/>
          <p:nvPr/>
        </p:nvSpPr>
        <p:spPr>
          <a:xfrm>
            <a:off x="3447288" y="1508760"/>
            <a:ext cx="2148840" cy="384048"/>
          </a:xfrm>
          <a:prstGeom prst="rect">
            <a:avLst/>
          </a:prstGeom>
          <a:solidFill>
            <a:srgbClr val="E9F8F7"/>
          </a:solidFill>
          <a:ln>
            <a:solidFill>
              <a:srgbClr val="D7E1EB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Ressources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447288" y="199339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Avec quels moyens ?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236208" y="1508760"/>
            <a:ext cx="2148840" cy="384048"/>
          </a:xfrm>
          <a:prstGeom prst="rect">
            <a:avLst/>
          </a:prstGeom>
          <a:solidFill>
            <a:srgbClr val="EAF3FA"/>
          </a:solidFill>
          <a:ln>
            <a:solidFill>
              <a:srgbClr val="D7E1EB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Capacites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236208" y="199339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Sommes-nous prets ?</a:t>
            </a:r>
            <a:endParaRPr lang="en-US" sz="840" dirty="0"/>
          </a:p>
        </p:txBody>
      </p:sp>
      <p:sp>
        <p:nvSpPr>
          <p:cNvPr id="10" name="Text 8"/>
          <p:cNvSpPr/>
          <p:nvPr/>
        </p:nvSpPr>
        <p:spPr>
          <a:xfrm>
            <a:off x="9025128" y="1508760"/>
            <a:ext cx="2148840" cy="384048"/>
          </a:xfrm>
          <a:prstGeom prst="rect">
            <a:avLst/>
          </a:prstGeom>
          <a:solidFill>
            <a:srgbClr val="E9F8F7"/>
          </a:solidFill>
          <a:ln>
            <a:solidFill>
              <a:srgbClr val="D7E1EB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Risques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025128" y="199339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Qu’est-ce qui peut deriver ?</a:t>
            </a:r>
            <a:endParaRPr lang="en-US" sz="840" dirty="0"/>
          </a:p>
        </p:txBody>
      </p:sp>
      <p:sp>
        <p:nvSpPr>
          <p:cNvPr id="12" name="Text 10"/>
          <p:cNvSpPr/>
          <p:nvPr/>
        </p:nvSpPr>
        <p:spPr>
          <a:xfrm>
            <a:off x="658368" y="3108960"/>
            <a:ext cx="2148840" cy="384048"/>
          </a:xfrm>
          <a:prstGeom prst="rect">
            <a:avLst/>
          </a:prstGeom>
          <a:solidFill>
            <a:srgbClr val="EAF3FA"/>
          </a:solidFill>
          <a:ln>
            <a:solidFill>
              <a:srgbClr val="D7E1EB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Preuves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8368" y="359359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 savons-nous vraiment ?</a:t>
            </a:r>
            <a:endParaRPr lang="en-US" sz="840" dirty="0"/>
          </a:p>
        </p:txBody>
      </p:sp>
      <p:sp>
        <p:nvSpPr>
          <p:cNvPr id="14" name="Text 12"/>
          <p:cNvSpPr/>
          <p:nvPr/>
        </p:nvSpPr>
        <p:spPr>
          <a:xfrm>
            <a:off x="3447288" y="3108960"/>
            <a:ext cx="2148840" cy="384048"/>
          </a:xfrm>
          <a:prstGeom prst="rect">
            <a:avLst/>
          </a:prstGeom>
          <a:solidFill>
            <a:srgbClr val="E9F8F7"/>
          </a:solidFill>
          <a:ln>
            <a:solidFill>
              <a:srgbClr val="D7E1EB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Dialogue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447288" y="359359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 decide-t-on maintenant ?</a:t>
            </a:r>
            <a:endParaRPr lang="en-US" sz="840" dirty="0"/>
          </a:p>
        </p:txBody>
      </p:sp>
      <p:sp>
        <p:nvSpPr>
          <p:cNvPr id="16" name="Text 14"/>
          <p:cNvSpPr/>
          <p:nvPr/>
        </p:nvSpPr>
        <p:spPr>
          <a:xfrm>
            <a:off x="6236208" y="3108960"/>
            <a:ext cx="2148840" cy="384048"/>
          </a:xfrm>
          <a:prstGeom prst="rect">
            <a:avLst/>
          </a:prstGeom>
          <a:solidFill>
            <a:srgbClr val="EAF3FA"/>
          </a:solidFill>
          <a:ln>
            <a:solidFill>
              <a:srgbClr val="D7E1EB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Valeur publique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236208" y="359359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Qu’est-ce qui change ?</a:t>
            </a:r>
            <a:endParaRPr lang="en-US" sz="840" dirty="0"/>
          </a:p>
        </p:txBody>
      </p:sp>
      <p:sp>
        <p:nvSpPr>
          <p:cNvPr id="18" name="Shape 16"/>
          <p:cNvSpPr/>
          <p:nvPr/>
        </p:nvSpPr>
        <p:spPr>
          <a:xfrm>
            <a:off x="2011680" y="4892040"/>
            <a:ext cx="8138160" cy="694944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011680" y="4892040"/>
            <a:ext cx="73152" cy="694944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212848" y="4919472"/>
            <a:ext cx="77906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L’IA n’est pas une huitieme brique : elle augmente transversalement l’analyse, la synthese et la simulation.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22" name="Text 20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 bon modele ne choisit pas une doctrine : il les articule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40080" y="978408"/>
            <a:ext cx="9692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Chaque doctrine apporte une piece du systeme de gouvernance.</a:t>
            </a:r>
            <a:endParaRPr lang="en-US" sz="1020" dirty="0"/>
          </a:p>
        </p:txBody>
      </p:sp>
      <p:sp>
        <p:nvSpPr>
          <p:cNvPr id="5" name="Text 3"/>
          <p:cNvSpPr/>
          <p:nvPr/>
        </p:nvSpPr>
        <p:spPr>
          <a:xfrm>
            <a:off x="822960" y="1353312"/>
            <a:ext cx="46177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Clarifier objectifs et responsabilisation</a:t>
            </a:r>
            <a:endParaRPr lang="en-US" sz="1020" dirty="0"/>
          </a:p>
        </p:txBody>
      </p:sp>
      <p:sp>
        <p:nvSpPr>
          <p:cNvPr id="6" name="Shape 4"/>
          <p:cNvSpPr/>
          <p:nvPr/>
        </p:nvSpPr>
        <p:spPr>
          <a:xfrm>
            <a:off x="822960" y="1353312"/>
            <a:ext cx="64008" cy="749808"/>
          </a:xfrm>
          <a:prstGeom prst="rect">
            <a:avLst/>
          </a:prstGeom>
          <a:solidFill>
            <a:srgbClr val="1C4E80"/>
          </a:solidFill>
          <a:ln w="12700">
            <a:solidFill>
              <a:srgbClr val="1C4E8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63640" y="1353312"/>
            <a:ext cx="46177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PDCA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Installer apprentissage et correction</a:t>
            </a:r>
            <a:endParaRPr lang="en-US" sz="1020" dirty="0"/>
          </a:p>
        </p:txBody>
      </p:sp>
      <p:sp>
        <p:nvSpPr>
          <p:cNvPr id="8" name="Shape 6"/>
          <p:cNvSpPr/>
          <p:nvPr/>
        </p:nvSpPr>
        <p:spPr>
          <a:xfrm>
            <a:off x="6263640" y="1353312"/>
            <a:ext cx="64008" cy="749808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496312"/>
            <a:ext cx="46177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GAR / RBM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Structurer la chaine resultats-impact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822960" y="2496312"/>
            <a:ext cx="64008" cy="749808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496312"/>
            <a:ext cx="46177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Balanced Scorecard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Equilibrer finances, processus, usagers, capacites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6263640" y="2496312"/>
            <a:ext cx="64008" cy="749808"/>
          </a:xfrm>
          <a:prstGeom prst="rect">
            <a:avLst/>
          </a:prstGeom>
          <a:solidFill>
            <a:srgbClr val="F2A65A"/>
          </a:solidFill>
          <a:ln w="12700">
            <a:solidFill>
              <a:srgbClr val="F2A65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639312"/>
            <a:ext cx="46177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 Value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Ancrer confiance, legitimite et valeur citoyenne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822960" y="3639312"/>
            <a:ext cx="64008" cy="749808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63640" y="3639312"/>
            <a:ext cx="46177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COSO / OCDE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Securiser risques, preuve, integrite et IA responsable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6263640" y="3639312"/>
            <a:ext cx="64008" cy="749808"/>
          </a:xfrm>
          <a:prstGeom prst="rect">
            <a:avLst/>
          </a:prstGeom>
          <a:solidFill>
            <a:srgbClr val="D94F4F"/>
          </a:solidFill>
          <a:ln w="12700">
            <a:solidFill>
              <a:srgbClr val="D94F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8" name="Text 16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gh_end_abstract_illustration_batch_4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B33">
              <a:alpha val="80000"/>
            </a:srgbClr>
          </a:solidFill>
          <a:ln w="12700">
            <a:solidFill>
              <a:srgbClr val="061B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66928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481328" y="71323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CAD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FONDATIONS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713232" y="1938528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Du budget execute a la valeur publique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749808" y="3054096"/>
            <a:ext cx="6995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4EA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que l’on veut gouverner n’est pas la depense seule, mais le changement prouve pour les citoyens.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49808" y="3931920"/>
            <a:ext cx="1051560" cy="59436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Les neuf dimensions de performance evitent le piege du chiffre unique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3063240" cy="493776"/>
          </a:xfrm>
          <a:prstGeom prst="rect">
            <a:avLst/>
          </a:prstGeom>
          <a:solidFill>
            <a:srgbClr val="EAF3FA"/>
          </a:solidFill>
          <a:ln>
            <a:solidFill>
              <a:srgbClr val="DCE5EF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Pertinence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389120" y="1417320"/>
            <a:ext cx="3063240" cy="493776"/>
          </a:xfrm>
          <a:prstGeom prst="rect">
            <a:avLst/>
          </a:prstGeom>
          <a:solidFill>
            <a:srgbClr val="E9F8F7"/>
          </a:solidFill>
          <a:ln>
            <a:solidFill>
              <a:srgbClr val="DCE5EF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Economie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38160" y="1417320"/>
            <a:ext cx="3063240" cy="493776"/>
          </a:xfrm>
          <a:prstGeom prst="rect">
            <a:avLst/>
          </a:prstGeom>
          <a:solidFill>
            <a:srgbClr val="FFF4DC"/>
          </a:solidFill>
          <a:ln>
            <a:solidFill>
              <a:srgbClr val="DCE5EF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Efficacite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2542032"/>
            <a:ext cx="3063240" cy="493776"/>
          </a:xfrm>
          <a:prstGeom prst="rect">
            <a:avLst/>
          </a:prstGeom>
          <a:solidFill>
            <a:srgbClr val="EAF3FA"/>
          </a:solidFill>
          <a:ln>
            <a:solidFill>
              <a:srgbClr val="DCE5EF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Efficience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389120" y="2542032"/>
            <a:ext cx="3063240" cy="493776"/>
          </a:xfrm>
          <a:prstGeom prst="rect">
            <a:avLst/>
          </a:prstGeom>
          <a:solidFill>
            <a:srgbClr val="E9F8F7"/>
          </a:solidFill>
          <a:ln>
            <a:solidFill>
              <a:srgbClr val="DCE5EF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Qualite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38160" y="2542032"/>
            <a:ext cx="3063240" cy="493776"/>
          </a:xfrm>
          <a:prstGeom prst="rect">
            <a:avLst/>
          </a:prstGeom>
          <a:solidFill>
            <a:srgbClr val="FFF4DC"/>
          </a:solidFill>
          <a:ln>
            <a:solidFill>
              <a:srgbClr val="DCE5EF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Equite / acces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3666744"/>
            <a:ext cx="3063240" cy="493776"/>
          </a:xfrm>
          <a:prstGeom prst="rect">
            <a:avLst/>
          </a:prstGeom>
          <a:solidFill>
            <a:srgbClr val="EAF3FA"/>
          </a:solidFill>
          <a:ln>
            <a:solidFill>
              <a:srgbClr val="DCE5EF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Impact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389120" y="3666744"/>
            <a:ext cx="3063240" cy="493776"/>
          </a:xfrm>
          <a:prstGeom prst="rect">
            <a:avLst/>
          </a:prstGeom>
          <a:solidFill>
            <a:srgbClr val="E9F8F7"/>
          </a:solidFill>
          <a:ln>
            <a:solidFill>
              <a:srgbClr val="DCE5EF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Risque / resilience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138160" y="3666744"/>
            <a:ext cx="3063240" cy="493776"/>
          </a:xfrm>
          <a:prstGeom prst="rect">
            <a:avLst/>
          </a:prstGeom>
          <a:solidFill>
            <a:srgbClr val="FFF4DC"/>
          </a:solidFill>
          <a:ln>
            <a:solidFill>
              <a:srgbClr val="DCE5EF"/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Apprentissage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051560" y="5166360"/>
            <a:ext cx="9921240" cy="658368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1051560" y="5166360"/>
            <a:ext cx="73152" cy="658368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52728" y="5193792"/>
            <a:ext cx="957376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question n’est plus : “combien a-t-on depense ?” mais : “quelle valeur publique est prouvee et soutenable ?”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budget-programme doit devenir une boucle de pilotage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40080" y="978408"/>
            <a:ext cx="9692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PAP engage, l’execution teste, la revue corrige, le RAP apprend.</a:t>
            </a:r>
            <a:endParaRPr lang="en-US" sz="1020" dirty="0"/>
          </a:p>
        </p:txBody>
      </p:sp>
      <p:pic>
        <p:nvPicPr>
          <p:cNvPr id="5" name="Image 0" descr="/mnt/data/guide_imgs/cyc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1862" y="1353312"/>
            <a:ext cx="8960093" cy="46634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PAP : cinq blocs pour passer d’une intention a un contrat de performance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8680" y="141732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94360" y="18745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Mandat &amp; strategie</a:t>
            </a:r>
            <a:endParaRPr lang="en-US" sz="920" dirty="0"/>
          </a:p>
        </p:txBody>
      </p:sp>
      <p:sp>
        <p:nvSpPr>
          <p:cNvPr id="6" name="Text 4"/>
          <p:cNvSpPr/>
          <p:nvPr/>
        </p:nvSpPr>
        <p:spPr>
          <a:xfrm>
            <a:off x="457200" y="23317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7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Probleme public, beneficiaires, alignement national</a:t>
            </a:r>
            <a:endParaRPr lang="en-US" sz="770" dirty="0"/>
          </a:p>
        </p:txBody>
      </p:sp>
      <p:sp>
        <p:nvSpPr>
          <p:cNvPr id="7" name="Shape 5"/>
          <p:cNvSpPr/>
          <p:nvPr/>
        </p:nvSpPr>
        <p:spPr>
          <a:xfrm>
            <a:off x="457200" y="3200400"/>
            <a:ext cx="2057400" cy="36576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108960" y="141732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834640" y="18745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Chaine de resultats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2697480" y="23317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7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Ressources, activites, produits, effets, impacts</a:t>
            </a:r>
            <a:endParaRPr lang="en-US" sz="770" dirty="0"/>
          </a:p>
        </p:txBody>
      </p:sp>
      <p:sp>
        <p:nvSpPr>
          <p:cNvPr id="11" name="Shape 9"/>
          <p:cNvSpPr/>
          <p:nvPr/>
        </p:nvSpPr>
        <p:spPr>
          <a:xfrm>
            <a:off x="2697480" y="3200400"/>
            <a:ext cx="2057400" cy="36576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49240" y="141732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074920" y="18745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KPI &amp; cibles</a:t>
            </a:r>
            <a:endParaRPr lang="en-US" sz="920" dirty="0"/>
          </a:p>
        </p:txBody>
      </p:sp>
      <p:sp>
        <p:nvSpPr>
          <p:cNvPr id="14" name="Text 12"/>
          <p:cNvSpPr/>
          <p:nvPr/>
        </p:nvSpPr>
        <p:spPr>
          <a:xfrm>
            <a:off x="4937760" y="23317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7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Baseline, valeurs cibles, sources, frequence</a:t>
            </a:r>
            <a:endParaRPr lang="en-US" sz="770" dirty="0"/>
          </a:p>
        </p:txBody>
      </p:sp>
      <p:sp>
        <p:nvSpPr>
          <p:cNvPr id="15" name="Shape 13"/>
          <p:cNvSpPr/>
          <p:nvPr/>
        </p:nvSpPr>
        <p:spPr>
          <a:xfrm>
            <a:off x="4937760" y="3200400"/>
            <a:ext cx="2057400" cy="36576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589520" y="141732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315200" y="18745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Risques &amp; KRI</a:t>
            </a:r>
            <a:endParaRPr lang="en-US" sz="920" dirty="0"/>
          </a:p>
        </p:txBody>
      </p:sp>
      <p:sp>
        <p:nvSpPr>
          <p:cNvPr id="18" name="Text 16"/>
          <p:cNvSpPr/>
          <p:nvPr/>
        </p:nvSpPr>
        <p:spPr>
          <a:xfrm>
            <a:off x="7178040" y="23317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7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Menaces critiques, seuils d’alerte, mitigation</a:t>
            </a:r>
            <a:endParaRPr lang="en-US" sz="770" dirty="0"/>
          </a:p>
        </p:txBody>
      </p:sp>
      <p:sp>
        <p:nvSpPr>
          <p:cNvPr id="19" name="Shape 17"/>
          <p:cNvSpPr/>
          <p:nvPr/>
        </p:nvSpPr>
        <p:spPr>
          <a:xfrm>
            <a:off x="7178040" y="3200400"/>
            <a:ext cx="2057400" cy="36576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829800" y="141732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555480" y="18745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Capacites &amp; ressources</a:t>
            </a:r>
            <a:endParaRPr lang="en-US" sz="920" dirty="0"/>
          </a:p>
        </p:txBody>
      </p:sp>
      <p:sp>
        <p:nvSpPr>
          <p:cNvPr id="22" name="Text 20"/>
          <p:cNvSpPr/>
          <p:nvPr/>
        </p:nvSpPr>
        <p:spPr>
          <a:xfrm>
            <a:off x="9418320" y="23317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7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AE/CP, RH, SI, processus et readiness ICAP</a:t>
            </a:r>
            <a:endParaRPr lang="en-US" sz="770" dirty="0"/>
          </a:p>
        </p:txBody>
      </p:sp>
      <p:sp>
        <p:nvSpPr>
          <p:cNvPr id="23" name="Shape 21"/>
          <p:cNvSpPr/>
          <p:nvPr/>
        </p:nvSpPr>
        <p:spPr>
          <a:xfrm>
            <a:off x="9418320" y="3200400"/>
            <a:ext cx="2057400" cy="36576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34440" y="4983480"/>
            <a:ext cx="9418320" cy="685800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1234440" y="4983480"/>
            <a:ext cx="73152" cy="685800"/>
          </a:xfrm>
          <a:prstGeom prst="rect">
            <a:avLst/>
          </a:prstGeom>
          <a:solidFill>
            <a:srgbClr val="D94F4F"/>
          </a:solidFill>
          <a:ln w="12700">
            <a:solidFill>
              <a:srgbClr val="D94F4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35608" y="5010912"/>
            <a:ext cx="9070848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Sans capacites ni preuves, un objectif ambitieux peut devenir une promesse fragile.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RAP : l’obligation de confronter la promesse et le resultat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49808" y="1508760"/>
            <a:ext cx="2130552" cy="46863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Objectif / KPI</a:t>
            </a:r>
            <a:endParaRPr lang="en-US" sz="840" dirty="0"/>
          </a:p>
        </p:txBody>
      </p:sp>
      <p:sp>
        <p:nvSpPr>
          <p:cNvPr id="5" name="Text 3"/>
          <p:cNvSpPr/>
          <p:nvPr/>
        </p:nvSpPr>
        <p:spPr>
          <a:xfrm>
            <a:off x="2898648" y="1508760"/>
            <a:ext cx="2130552" cy="46863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Cible PAP</a:t>
            </a:r>
            <a:endParaRPr lang="en-US" sz="840" dirty="0"/>
          </a:p>
        </p:txBody>
      </p:sp>
      <p:sp>
        <p:nvSpPr>
          <p:cNvPr id="6" name="Text 4"/>
          <p:cNvSpPr/>
          <p:nvPr/>
        </p:nvSpPr>
        <p:spPr>
          <a:xfrm>
            <a:off x="5047488" y="1508760"/>
            <a:ext cx="2130552" cy="46863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Realise RAP</a:t>
            </a:r>
            <a:endParaRPr lang="en-US" sz="840" dirty="0"/>
          </a:p>
        </p:txBody>
      </p:sp>
      <p:sp>
        <p:nvSpPr>
          <p:cNvPr id="7" name="Text 5"/>
          <p:cNvSpPr/>
          <p:nvPr/>
        </p:nvSpPr>
        <p:spPr>
          <a:xfrm>
            <a:off x="7196328" y="1508760"/>
            <a:ext cx="2130552" cy="46863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Ecart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9345168" y="1508760"/>
            <a:ext cx="2130552" cy="46863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Preuve</a:t>
            </a:r>
            <a:endParaRPr lang="en-US" sz="840" dirty="0"/>
          </a:p>
        </p:txBody>
      </p:sp>
      <p:sp>
        <p:nvSpPr>
          <p:cNvPr id="9" name="Text 7"/>
          <p:cNvSpPr/>
          <p:nvPr/>
        </p:nvSpPr>
        <p:spPr>
          <a:xfrm>
            <a:off x="749808" y="197739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Delai agrements</a:t>
            </a:r>
            <a:endParaRPr lang="en-US" sz="780" dirty="0"/>
          </a:p>
        </p:txBody>
      </p:sp>
      <p:sp>
        <p:nvSpPr>
          <p:cNvPr id="10" name="Text 8"/>
          <p:cNvSpPr/>
          <p:nvPr/>
        </p:nvSpPr>
        <p:spPr>
          <a:xfrm>
            <a:off x="2898648" y="197739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j</a:t>
            </a:r>
            <a:endParaRPr lang="en-US" sz="780" dirty="0"/>
          </a:p>
        </p:txBody>
      </p:sp>
      <p:sp>
        <p:nvSpPr>
          <p:cNvPr id="11" name="Text 9"/>
          <p:cNvSpPr/>
          <p:nvPr/>
        </p:nvSpPr>
        <p:spPr>
          <a:xfrm>
            <a:off x="5047488" y="197739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 j</a:t>
            </a:r>
            <a:endParaRPr lang="en-US" sz="780" dirty="0"/>
          </a:p>
        </p:txBody>
      </p:sp>
      <p:sp>
        <p:nvSpPr>
          <p:cNvPr id="12" name="Text 10"/>
          <p:cNvSpPr/>
          <p:nvPr/>
        </p:nvSpPr>
        <p:spPr>
          <a:xfrm>
            <a:off x="7196328" y="197739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+12 j</a:t>
            </a:r>
            <a:endParaRPr lang="en-US" sz="780" dirty="0"/>
          </a:p>
        </p:txBody>
      </p:sp>
      <p:sp>
        <p:nvSpPr>
          <p:cNvPr id="13" name="Text 11"/>
          <p:cNvSpPr/>
          <p:nvPr/>
        </p:nvSpPr>
        <p:spPr>
          <a:xfrm>
            <a:off x="9345168" y="197739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Logs SI</a:t>
            </a:r>
            <a:endParaRPr lang="en-US" sz="780" dirty="0"/>
          </a:p>
        </p:txBody>
      </p:sp>
      <p:sp>
        <p:nvSpPr>
          <p:cNvPr id="14" name="Text 12"/>
          <p:cNvSpPr/>
          <p:nvPr/>
        </p:nvSpPr>
        <p:spPr>
          <a:xfrm>
            <a:off x="749808" y="2446020"/>
            <a:ext cx="2130552" cy="45034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Conformite audits</a:t>
            </a:r>
            <a:endParaRPr lang="en-US" sz="780" dirty="0"/>
          </a:p>
        </p:txBody>
      </p:sp>
      <p:sp>
        <p:nvSpPr>
          <p:cNvPr id="15" name="Text 13"/>
          <p:cNvSpPr/>
          <p:nvPr/>
        </p:nvSpPr>
        <p:spPr>
          <a:xfrm>
            <a:off x="2898648" y="2446020"/>
            <a:ext cx="2130552" cy="45034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85 %</a:t>
            </a:r>
            <a:endParaRPr lang="en-US" sz="780" dirty="0"/>
          </a:p>
        </p:txBody>
      </p:sp>
      <p:sp>
        <p:nvSpPr>
          <p:cNvPr id="16" name="Text 14"/>
          <p:cNvSpPr/>
          <p:nvPr/>
        </p:nvSpPr>
        <p:spPr>
          <a:xfrm>
            <a:off x="5047488" y="2446020"/>
            <a:ext cx="2130552" cy="45034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96,5 %</a:t>
            </a:r>
            <a:endParaRPr lang="en-US" sz="780" dirty="0"/>
          </a:p>
        </p:txBody>
      </p:sp>
      <p:sp>
        <p:nvSpPr>
          <p:cNvPr id="17" name="Text 15"/>
          <p:cNvSpPr/>
          <p:nvPr/>
        </p:nvSpPr>
        <p:spPr>
          <a:xfrm>
            <a:off x="7196328" y="2446020"/>
            <a:ext cx="2130552" cy="45034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+11,5 pts</a:t>
            </a:r>
            <a:endParaRPr lang="en-US" sz="780" dirty="0"/>
          </a:p>
        </p:txBody>
      </p:sp>
      <p:sp>
        <p:nvSpPr>
          <p:cNvPr id="18" name="Text 16"/>
          <p:cNvSpPr/>
          <p:nvPr/>
        </p:nvSpPr>
        <p:spPr>
          <a:xfrm>
            <a:off x="9345168" y="2446020"/>
            <a:ext cx="2130552" cy="45034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audit</a:t>
            </a:r>
            <a:endParaRPr lang="en-US" sz="780" dirty="0"/>
          </a:p>
        </p:txBody>
      </p:sp>
      <p:sp>
        <p:nvSpPr>
          <p:cNvPr id="19" name="Text 17"/>
          <p:cNvSpPr/>
          <p:nvPr/>
        </p:nvSpPr>
        <p:spPr>
          <a:xfrm>
            <a:off x="749808" y="291465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Couverture usagers</a:t>
            </a:r>
            <a:endParaRPr lang="en-US" sz="780" dirty="0"/>
          </a:p>
        </p:txBody>
      </p:sp>
      <p:sp>
        <p:nvSpPr>
          <p:cNvPr id="20" name="Text 18"/>
          <p:cNvSpPr/>
          <p:nvPr/>
        </p:nvSpPr>
        <p:spPr>
          <a:xfrm>
            <a:off x="2898648" y="291465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85 %</a:t>
            </a:r>
            <a:endParaRPr lang="en-US" sz="780" dirty="0"/>
          </a:p>
        </p:txBody>
      </p:sp>
      <p:sp>
        <p:nvSpPr>
          <p:cNvPr id="21" name="Text 19"/>
          <p:cNvSpPr/>
          <p:nvPr/>
        </p:nvSpPr>
        <p:spPr>
          <a:xfrm>
            <a:off x="5047488" y="291465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58 %</a:t>
            </a:r>
            <a:endParaRPr lang="en-US" sz="780" dirty="0"/>
          </a:p>
        </p:txBody>
      </p:sp>
      <p:sp>
        <p:nvSpPr>
          <p:cNvPr id="22" name="Text 20"/>
          <p:cNvSpPr/>
          <p:nvPr/>
        </p:nvSpPr>
        <p:spPr>
          <a:xfrm>
            <a:off x="7196328" y="291465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-27 pts</a:t>
            </a:r>
            <a:endParaRPr lang="en-US" sz="780" dirty="0"/>
          </a:p>
        </p:txBody>
      </p:sp>
      <p:sp>
        <p:nvSpPr>
          <p:cNvPr id="23" name="Text 21"/>
          <p:cNvSpPr/>
          <p:nvPr/>
        </p:nvSpPr>
        <p:spPr>
          <a:xfrm>
            <a:off x="9345168" y="2914650"/>
            <a:ext cx="2130552" cy="45034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Enquete couverture</a:t>
            </a:r>
            <a:endParaRPr lang="en-US" sz="780" dirty="0"/>
          </a:p>
        </p:txBody>
      </p:sp>
      <p:sp>
        <p:nvSpPr>
          <p:cNvPr id="24" name="Shape 22"/>
          <p:cNvSpPr/>
          <p:nvPr/>
        </p:nvSpPr>
        <p:spPr>
          <a:xfrm>
            <a:off x="1097280" y="4434840"/>
            <a:ext cx="9966960" cy="777240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1097280" y="4434840"/>
            <a:ext cx="73152" cy="777240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98448" y="4462272"/>
            <a:ext cx="96194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RAP n’est credible que s’il explique les ecarts, documente les preuves et alimente les arbitrages du cycle suivant.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 KPI professionnel est une fiche de metadonnees, pas un chiffre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85800" y="132588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Finalite</a:t>
            </a:r>
            <a:endParaRPr lang="en-US" sz="1020" dirty="0"/>
          </a:p>
        </p:txBody>
      </p:sp>
      <p:sp>
        <p:nvSpPr>
          <p:cNvPr id="5" name="Text 3"/>
          <p:cNvSpPr/>
          <p:nvPr/>
        </p:nvSpPr>
        <p:spPr>
          <a:xfrm>
            <a:off x="3474720" y="132588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Typologie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6263640" y="132588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Formule</a:t>
            </a:r>
            <a:endParaRPr lang="en-US" sz="1020" dirty="0"/>
          </a:p>
        </p:txBody>
      </p:sp>
      <p:sp>
        <p:nvSpPr>
          <p:cNvPr id="7" name="Text 5"/>
          <p:cNvSpPr/>
          <p:nvPr/>
        </p:nvSpPr>
        <p:spPr>
          <a:xfrm>
            <a:off x="9052560" y="132588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Unite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685800" y="228600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3474720" y="228600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Periodicite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6263640" y="228600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9052560" y="228600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Responsables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685800" y="324612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Biais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3474720" y="324612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Controle qualite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6263640" y="3246120"/>
            <a:ext cx="22402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1051560" y="5120640"/>
            <a:ext cx="10058400" cy="621792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051560" y="5120640"/>
            <a:ext cx="73152" cy="6217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2728" y="5148072"/>
            <a:ext cx="9710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Sans formule, source, responsable, biais et decision associee, l’indicateur reste fragile et contestable.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preuve a une hierarchie : l’IA reste conditionnelle tant qu’elle n’est pas verifiee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3593592" cy="463731"/>
          </a:xfrm>
          <a:prstGeom prst="rect">
            <a:avLst/>
          </a:prstGeom>
          <a:solidFill>
            <a:srgbClr val="1C4E80"/>
          </a:solidFill>
          <a:ln>
            <a:solidFill>
              <a:srgbClr val="1C4E8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Type de preuve</a:t>
            </a:r>
            <a:endParaRPr lang="en-US" sz="840" dirty="0"/>
          </a:p>
        </p:txBody>
      </p:sp>
      <p:sp>
        <p:nvSpPr>
          <p:cNvPr id="5" name="Text 3"/>
          <p:cNvSpPr/>
          <p:nvPr/>
        </p:nvSpPr>
        <p:spPr>
          <a:xfrm>
            <a:off x="4343400" y="1371600"/>
            <a:ext cx="3593592" cy="463731"/>
          </a:xfrm>
          <a:prstGeom prst="rect">
            <a:avLst/>
          </a:prstGeom>
          <a:solidFill>
            <a:srgbClr val="1C4E80"/>
          </a:solidFill>
          <a:ln>
            <a:solidFill>
              <a:srgbClr val="1C4E8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Exemples</a:t>
            </a:r>
            <a:endParaRPr lang="en-US" sz="840" dirty="0"/>
          </a:p>
        </p:txBody>
      </p:sp>
      <p:sp>
        <p:nvSpPr>
          <p:cNvPr id="6" name="Text 4"/>
          <p:cNvSpPr/>
          <p:nvPr/>
        </p:nvSpPr>
        <p:spPr>
          <a:xfrm>
            <a:off x="7955280" y="1371600"/>
            <a:ext cx="3593592" cy="463731"/>
          </a:xfrm>
          <a:prstGeom prst="rect">
            <a:avLst/>
          </a:prstGeom>
          <a:solidFill>
            <a:srgbClr val="1C4E80"/>
          </a:solidFill>
          <a:ln>
            <a:solidFill>
              <a:srgbClr val="1C4E8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Niveau</a:t>
            </a:r>
            <a:endParaRPr lang="en-US" sz="840" dirty="0"/>
          </a:p>
        </p:txBody>
      </p:sp>
      <p:sp>
        <p:nvSpPr>
          <p:cNvPr id="7" name="Text 5"/>
          <p:cNvSpPr/>
          <p:nvPr/>
        </p:nvSpPr>
        <p:spPr>
          <a:xfrm>
            <a:off x="731520" y="1835331"/>
            <a:ext cx="3593592" cy="445443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Documents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4343400" y="1835331"/>
            <a:ext cx="3593592" cy="445443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Textes, contrats, PV</a:t>
            </a:r>
            <a:endParaRPr lang="en-US" sz="780" dirty="0"/>
          </a:p>
        </p:txBody>
      </p:sp>
      <p:sp>
        <p:nvSpPr>
          <p:cNvPr id="9" name="Text 7"/>
          <p:cNvSpPr/>
          <p:nvPr/>
        </p:nvSpPr>
        <p:spPr>
          <a:xfrm>
            <a:off x="7955280" y="1835331"/>
            <a:ext cx="3593592" cy="445443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Eleve</a:t>
            </a:r>
            <a:endParaRPr lang="en-US" sz="780" dirty="0"/>
          </a:p>
        </p:txBody>
      </p:sp>
      <p:sp>
        <p:nvSpPr>
          <p:cNvPr id="10" name="Text 8"/>
          <p:cNvSpPr/>
          <p:nvPr/>
        </p:nvSpPr>
        <p:spPr>
          <a:xfrm>
            <a:off x="731520" y="2299063"/>
            <a:ext cx="3593592" cy="445443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Donnees SI</a:t>
            </a:r>
            <a:endParaRPr lang="en-US" sz="780" dirty="0"/>
          </a:p>
        </p:txBody>
      </p:sp>
      <p:sp>
        <p:nvSpPr>
          <p:cNvPr id="11" name="Text 9"/>
          <p:cNvSpPr/>
          <p:nvPr/>
        </p:nvSpPr>
        <p:spPr>
          <a:xfrm>
            <a:off x="4343400" y="2299063"/>
            <a:ext cx="3593592" cy="445443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ERP, registres, logs</a:t>
            </a:r>
            <a:endParaRPr lang="en-US" sz="780" dirty="0"/>
          </a:p>
        </p:txBody>
      </p:sp>
      <p:sp>
        <p:nvSpPr>
          <p:cNvPr id="12" name="Text 10"/>
          <p:cNvSpPr/>
          <p:nvPr/>
        </p:nvSpPr>
        <p:spPr>
          <a:xfrm>
            <a:off x="7955280" y="2299063"/>
            <a:ext cx="3593592" cy="445443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Tres eleve</a:t>
            </a:r>
            <a:endParaRPr lang="en-US" sz="780" dirty="0"/>
          </a:p>
        </p:txBody>
      </p:sp>
      <p:sp>
        <p:nvSpPr>
          <p:cNvPr id="13" name="Text 11"/>
          <p:cNvSpPr/>
          <p:nvPr/>
        </p:nvSpPr>
        <p:spPr>
          <a:xfrm>
            <a:off x="731520" y="2762794"/>
            <a:ext cx="3593592" cy="445443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780" dirty="0"/>
          </a:p>
        </p:txBody>
      </p:sp>
      <p:sp>
        <p:nvSpPr>
          <p:cNvPr id="14" name="Text 12"/>
          <p:cNvSpPr/>
          <p:nvPr/>
        </p:nvSpPr>
        <p:spPr>
          <a:xfrm>
            <a:off x="4343400" y="2762794"/>
            <a:ext cx="3593592" cy="445443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Inspection terrain, constats</a:t>
            </a:r>
            <a:endParaRPr lang="en-US" sz="780" dirty="0"/>
          </a:p>
        </p:txBody>
      </p:sp>
      <p:sp>
        <p:nvSpPr>
          <p:cNvPr id="15" name="Text 13"/>
          <p:cNvSpPr/>
          <p:nvPr/>
        </p:nvSpPr>
        <p:spPr>
          <a:xfrm>
            <a:off x="7955280" y="2762794"/>
            <a:ext cx="3593592" cy="445443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Tres eleve</a:t>
            </a:r>
            <a:endParaRPr lang="en-US" sz="780" dirty="0"/>
          </a:p>
        </p:txBody>
      </p:sp>
      <p:sp>
        <p:nvSpPr>
          <p:cNvPr id="16" name="Text 14"/>
          <p:cNvSpPr/>
          <p:nvPr/>
        </p:nvSpPr>
        <p:spPr>
          <a:xfrm>
            <a:off x="731520" y="3226526"/>
            <a:ext cx="3593592" cy="445443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Enquetes</a:t>
            </a:r>
            <a:endParaRPr lang="en-US" sz="780" dirty="0"/>
          </a:p>
        </p:txBody>
      </p:sp>
      <p:sp>
        <p:nvSpPr>
          <p:cNvPr id="17" name="Text 15"/>
          <p:cNvSpPr/>
          <p:nvPr/>
        </p:nvSpPr>
        <p:spPr>
          <a:xfrm>
            <a:off x="4343400" y="3226526"/>
            <a:ext cx="3593592" cy="445443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Satisfaction, panels</a:t>
            </a:r>
            <a:endParaRPr lang="en-US" sz="780" dirty="0"/>
          </a:p>
        </p:txBody>
      </p:sp>
      <p:sp>
        <p:nvSpPr>
          <p:cNvPr id="18" name="Text 16"/>
          <p:cNvSpPr/>
          <p:nvPr/>
        </p:nvSpPr>
        <p:spPr>
          <a:xfrm>
            <a:off x="7955280" y="3226526"/>
            <a:ext cx="3593592" cy="445443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Moyen</a:t>
            </a:r>
            <a:endParaRPr lang="en-US" sz="780" dirty="0"/>
          </a:p>
        </p:txBody>
      </p:sp>
      <p:sp>
        <p:nvSpPr>
          <p:cNvPr id="19" name="Text 17"/>
          <p:cNvSpPr/>
          <p:nvPr/>
        </p:nvSpPr>
        <p:spPr>
          <a:xfrm>
            <a:off x="731520" y="3690257"/>
            <a:ext cx="3593592" cy="445443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Traces applicatives</a:t>
            </a:r>
            <a:endParaRPr lang="en-US" sz="780" dirty="0"/>
          </a:p>
        </p:txBody>
      </p:sp>
      <p:sp>
        <p:nvSpPr>
          <p:cNvPr id="20" name="Text 18"/>
          <p:cNvSpPr/>
          <p:nvPr/>
        </p:nvSpPr>
        <p:spPr>
          <a:xfrm>
            <a:off x="4343400" y="3690257"/>
            <a:ext cx="3593592" cy="445443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Workflows, signatures</a:t>
            </a:r>
            <a:endParaRPr lang="en-US" sz="780" dirty="0"/>
          </a:p>
        </p:txBody>
      </p:sp>
      <p:sp>
        <p:nvSpPr>
          <p:cNvPr id="21" name="Text 19"/>
          <p:cNvSpPr/>
          <p:nvPr/>
        </p:nvSpPr>
        <p:spPr>
          <a:xfrm>
            <a:off x="7955280" y="3690257"/>
            <a:ext cx="3593592" cy="445443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Tres eleve</a:t>
            </a:r>
            <a:endParaRPr lang="en-US" sz="780" dirty="0"/>
          </a:p>
        </p:txBody>
      </p:sp>
      <p:sp>
        <p:nvSpPr>
          <p:cNvPr id="22" name="Text 20"/>
          <p:cNvSpPr/>
          <p:nvPr/>
        </p:nvSpPr>
        <p:spPr>
          <a:xfrm>
            <a:off x="731520" y="4153989"/>
            <a:ext cx="3593592" cy="445443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Analyse IA</a:t>
            </a:r>
            <a:endParaRPr lang="en-US" sz="780" dirty="0"/>
          </a:p>
        </p:txBody>
      </p:sp>
      <p:sp>
        <p:nvSpPr>
          <p:cNvPr id="23" name="Text 21"/>
          <p:cNvSpPr/>
          <p:nvPr/>
        </p:nvSpPr>
        <p:spPr>
          <a:xfrm>
            <a:off x="4343400" y="4153989"/>
            <a:ext cx="3593592" cy="445443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Syntheses, anomalies</a:t>
            </a:r>
            <a:endParaRPr lang="en-US" sz="780" dirty="0"/>
          </a:p>
        </p:txBody>
      </p:sp>
      <p:sp>
        <p:nvSpPr>
          <p:cNvPr id="24" name="Text 22"/>
          <p:cNvSpPr/>
          <p:nvPr/>
        </p:nvSpPr>
        <p:spPr>
          <a:xfrm>
            <a:off x="7955280" y="4153989"/>
            <a:ext cx="3593592" cy="445443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Conditionnel</a:t>
            </a:r>
            <a:endParaRPr lang="en-US" sz="780" dirty="0"/>
          </a:p>
        </p:txBody>
      </p:sp>
      <p:sp>
        <p:nvSpPr>
          <p:cNvPr id="25" name="Shape 23"/>
          <p:cNvSpPr/>
          <p:nvPr/>
        </p:nvSpPr>
        <p:spPr>
          <a:xfrm>
            <a:off x="1051560" y="5257800"/>
            <a:ext cx="10012680" cy="640080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1051560" y="5257800"/>
            <a:ext cx="73152" cy="640080"/>
          </a:xfrm>
          <a:prstGeom prst="rect">
            <a:avLst/>
          </a:prstGeom>
          <a:solidFill>
            <a:srgbClr val="D94F4F"/>
          </a:solidFill>
          <a:ln w="12700">
            <a:solidFill>
              <a:srgbClr val="D94F4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52728" y="5285232"/>
            <a:ext cx="96652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Une sortie IA est une hypothese documentee. Elle devient utile lorsque les sources primaires sont verifiees.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interior_scene_of_a_high_tech_comma_batch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B33">
              <a:alpha val="80000"/>
            </a:srgbClr>
          </a:solidFill>
          <a:ln w="12700">
            <a:solidFill>
              <a:srgbClr val="061B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66928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481328" y="71323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CAD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CAPACITES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713232" y="1938528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Verifier la readiness avant d’exiger le resultat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749808" y="3054096"/>
            <a:ext cx="6995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4EA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performance echoue souvent non par manque d’objectifs, mais par manque de capacites reelles.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49808" y="3931920"/>
            <a:ext cx="1051560" cy="59436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ICAP transforme la performance en diagnostic de maturite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8680" y="1600200"/>
            <a:ext cx="566928" cy="475488"/>
          </a:xfrm>
          <a:prstGeom prst="rect">
            <a:avLst/>
          </a:prstGeom>
          <a:solidFill>
            <a:srgbClr val="D94F4F"/>
          </a:solidFill>
          <a:ln>
            <a:solidFill>
              <a:srgbClr val="D94F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33172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 hoc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108960" y="1600200"/>
            <a:ext cx="566928" cy="475488"/>
          </a:xfrm>
          <a:prstGeom prst="rect">
            <a:avLst/>
          </a:prstGeom>
          <a:solidFill>
            <a:srgbClr val="F2A65A"/>
          </a:solidFill>
          <a:ln>
            <a:solidFill>
              <a:srgbClr val="F2A65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L2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788920" y="233172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Emergent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349240" y="1600200"/>
            <a:ext cx="566928" cy="475488"/>
          </a:xfrm>
          <a:prstGeom prst="rect">
            <a:avLst/>
          </a:prstGeom>
          <a:solidFill>
            <a:srgbClr val="1C4E80"/>
          </a:solidFill>
          <a:ln>
            <a:solidFill>
              <a:srgbClr val="1C4E8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29200" y="233172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0" y="1600200"/>
            <a:ext cx="566928" cy="475488"/>
          </a:xfrm>
          <a:prstGeom prst="rect">
            <a:avLst/>
          </a:prstGeom>
          <a:solidFill>
            <a:srgbClr val="00A7A7"/>
          </a:solidFill>
          <a:ln>
            <a:solidFill>
              <a:srgbClr val="00A7A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L4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269480" y="233172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Maitrise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829800" y="1600200"/>
            <a:ext cx="566928" cy="475488"/>
          </a:xfrm>
          <a:prstGeom prst="rect">
            <a:avLst/>
          </a:prstGeom>
          <a:solidFill>
            <a:srgbClr val="2E8B57"/>
          </a:solidFill>
          <a:ln>
            <a:solidFill>
              <a:srgbClr val="2E8B5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L5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09760" y="233172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097280" y="4389120"/>
            <a:ext cx="9966960" cy="777240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1097280" y="4389120"/>
            <a:ext cx="73152" cy="77724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98448" y="4416552"/>
            <a:ext cx="96194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Exiger un resultat ambitieux sans verifier SI, RH, donnees, processus, risques et leadership cree un risque d’echec structurel.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8" name="Text 16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Les 15 dimensions ICAP couvrent toute la capacite institutionnelle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58368" y="1325880"/>
            <a:ext cx="1874520" cy="457200"/>
          </a:xfrm>
          <a:prstGeom prst="rect">
            <a:avLst/>
          </a:prstGeom>
          <a:solidFill>
            <a:srgbClr val="EAF3FA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Vision</a:t>
            </a:r>
            <a:endParaRPr lang="en-US" sz="940" dirty="0"/>
          </a:p>
        </p:txBody>
      </p:sp>
      <p:sp>
        <p:nvSpPr>
          <p:cNvPr id="5" name="Text 3"/>
          <p:cNvSpPr/>
          <p:nvPr/>
        </p:nvSpPr>
        <p:spPr>
          <a:xfrm>
            <a:off x="2962656" y="1325880"/>
            <a:ext cx="1874520" cy="457200"/>
          </a:xfrm>
          <a:prstGeom prst="rect">
            <a:avLst/>
          </a:prstGeom>
          <a:solidFill>
            <a:srgbClr val="E9F8F7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Budget</a:t>
            </a:r>
            <a:endParaRPr lang="en-US" sz="940" dirty="0"/>
          </a:p>
        </p:txBody>
      </p:sp>
      <p:sp>
        <p:nvSpPr>
          <p:cNvPr id="6" name="Text 4"/>
          <p:cNvSpPr/>
          <p:nvPr/>
        </p:nvSpPr>
        <p:spPr>
          <a:xfrm>
            <a:off x="5266944" y="1325880"/>
            <a:ext cx="1874520" cy="457200"/>
          </a:xfrm>
          <a:prstGeom prst="rect">
            <a:avLst/>
          </a:prstGeom>
          <a:solidFill>
            <a:srgbClr val="EAF3FA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Leadership</a:t>
            </a:r>
            <a:endParaRPr lang="en-US" sz="940" dirty="0"/>
          </a:p>
        </p:txBody>
      </p:sp>
      <p:sp>
        <p:nvSpPr>
          <p:cNvPr id="7" name="Text 5"/>
          <p:cNvSpPr/>
          <p:nvPr/>
        </p:nvSpPr>
        <p:spPr>
          <a:xfrm>
            <a:off x="7571232" y="1325880"/>
            <a:ext cx="1874520" cy="457200"/>
          </a:xfrm>
          <a:prstGeom prst="rect">
            <a:avLst/>
          </a:prstGeom>
          <a:solidFill>
            <a:srgbClr val="E9F8F7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Contrats</a:t>
            </a:r>
            <a:endParaRPr lang="en-US" sz="940" dirty="0"/>
          </a:p>
        </p:txBody>
      </p:sp>
      <p:sp>
        <p:nvSpPr>
          <p:cNvPr id="8" name="Text 6"/>
          <p:cNvSpPr/>
          <p:nvPr/>
        </p:nvSpPr>
        <p:spPr>
          <a:xfrm>
            <a:off x="9875520" y="1325880"/>
            <a:ext cx="1874520" cy="457200"/>
          </a:xfrm>
          <a:prstGeom prst="rect">
            <a:avLst/>
          </a:prstGeom>
          <a:solidFill>
            <a:srgbClr val="EAF3FA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Changement</a:t>
            </a:r>
            <a:endParaRPr lang="en-US" sz="940" dirty="0"/>
          </a:p>
        </p:txBody>
      </p:sp>
      <p:sp>
        <p:nvSpPr>
          <p:cNvPr id="9" name="Text 7"/>
          <p:cNvSpPr/>
          <p:nvPr/>
        </p:nvSpPr>
        <p:spPr>
          <a:xfrm>
            <a:off x="658368" y="2441448"/>
            <a:ext cx="1874520" cy="457200"/>
          </a:xfrm>
          <a:prstGeom prst="rect">
            <a:avLst/>
          </a:prstGeom>
          <a:solidFill>
            <a:srgbClr val="E9F8F7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Processus</a:t>
            </a:r>
            <a:endParaRPr lang="en-US" sz="940" dirty="0"/>
          </a:p>
        </p:txBody>
      </p:sp>
      <p:sp>
        <p:nvSpPr>
          <p:cNvPr id="10" name="Text 8"/>
          <p:cNvSpPr/>
          <p:nvPr/>
        </p:nvSpPr>
        <p:spPr>
          <a:xfrm>
            <a:off x="2962656" y="2441448"/>
            <a:ext cx="1874520" cy="457200"/>
          </a:xfrm>
          <a:prstGeom prst="rect">
            <a:avLst/>
          </a:prstGeom>
          <a:solidFill>
            <a:srgbClr val="EAF3FA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</a:t>
            </a:r>
            <a:endParaRPr lang="en-US" sz="940" dirty="0"/>
          </a:p>
        </p:txBody>
      </p:sp>
      <p:sp>
        <p:nvSpPr>
          <p:cNvPr id="11" name="Text 9"/>
          <p:cNvSpPr/>
          <p:nvPr/>
        </p:nvSpPr>
        <p:spPr>
          <a:xfrm>
            <a:off x="5266944" y="2441448"/>
            <a:ext cx="1874520" cy="457200"/>
          </a:xfrm>
          <a:prstGeom prst="rect">
            <a:avLst/>
          </a:prstGeom>
          <a:solidFill>
            <a:srgbClr val="E9F8F7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</a:t>
            </a:r>
            <a:endParaRPr lang="en-US" sz="940" dirty="0"/>
          </a:p>
        </p:txBody>
      </p:sp>
      <p:sp>
        <p:nvSpPr>
          <p:cNvPr id="12" name="Text 10"/>
          <p:cNvSpPr/>
          <p:nvPr/>
        </p:nvSpPr>
        <p:spPr>
          <a:xfrm>
            <a:off x="7571232" y="2441448"/>
            <a:ext cx="1874520" cy="457200"/>
          </a:xfrm>
          <a:prstGeom prst="rect">
            <a:avLst/>
          </a:prstGeom>
          <a:solidFill>
            <a:srgbClr val="EAF3FA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Donnees</a:t>
            </a:r>
            <a:endParaRPr lang="en-US" sz="940" dirty="0"/>
          </a:p>
        </p:txBody>
      </p:sp>
      <p:sp>
        <p:nvSpPr>
          <p:cNvPr id="13" name="Text 11"/>
          <p:cNvSpPr/>
          <p:nvPr/>
        </p:nvSpPr>
        <p:spPr>
          <a:xfrm>
            <a:off x="9875520" y="2441448"/>
            <a:ext cx="1874520" cy="457200"/>
          </a:xfrm>
          <a:prstGeom prst="rect">
            <a:avLst/>
          </a:prstGeom>
          <a:solidFill>
            <a:srgbClr val="E9F8F7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Infrastructures</a:t>
            </a:r>
            <a:endParaRPr lang="en-US" sz="940" dirty="0"/>
          </a:p>
        </p:txBody>
      </p:sp>
      <p:sp>
        <p:nvSpPr>
          <p:cNvPr id="14" name="Text 12"/>
          <p:cNvSpPr/>
          <p:nvPr/>
        </p:nvSpPr>
        <p:spPr>
          <a:xfrm>
            <a:off x="658368" y="3557016"/>
            <a:ext cx="1874520" cy="457200"/>
          </a:xfrm>
          <a:prstGeom prst="rect">
            <a:avLst/>
          </a:prstGeom>
          <a:solidFill>
            <a:srgbClr val="EAF3FA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Risques</a:t>
            </a:r>
            <a:endParaRPr lang="en-US" sz="940" dirty="0"/>
          </a:p>
        </p:txBody>
      </p:sp>
      <p:sp>
        <p:nvSpPr>
          <p:cNvPr id="15" name="Text 13"/>
          <p:cNvSpPr/>
          <p:nvPr/>
        </p:nvSpPr>
        <p:spPr>
          <a:xfrm>
            <a:off x="2962656" y="3557016"/>
            <a:ext cx="1874520" cy="457200"/>
          </a:xfrm>
          <a:prstGeom prst="rect">
            <a:avLst/>
          </a:prstGeom>
          <a:solidFill>
            <a:srgbClr val="E9F8F7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Controle</a:t>
            </a:r>
            <a:endParaRPr lang="en-US" sz="940" dirty="0"/>
          </a:p>
        </p:txBody>
      </p:sp>
      <p:sp>
        <p:nvSpPr>
          <p:cNvPr id="16" name="Text 14"/>
          <p:cNvSpPr/>
          <p:nvPr/>
        </p:nvSpPr>
        <p:spPr>
          <a:xfrm>
            <a:off x="5266944" y="3557016"/>
            <a:ext cx="1874520" cy="457200"/>
          </a:xfrm>
          <a:prstGeom prst="rect">
            <a:avLst/>
          </a:prstGeom>
          <a:solidFill>
            <a:srgbClr val="EAF3FA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Suivi-evaluation</a:t>
            </a:r>
            <a:endParaRPr lang="en-US" sz="940" dirty="0"/>
          </a:p>
        </p:txBody>
      </p:sp>
      <p:sp>
        <p:nvSpPr>
          <p:cNvPr id="17" name="Text 15"/>
          <p:cNvSpPr/>
          <p:nvPr/>
        </p:nvSpPr>
        <p:spPr>
          <a:xfrm>
            <a:off x="7571232" y="3557016"/>
            <a:ext cx="1874520" cy="457200"/>
          </a:xfrm>
          <a:prstGeom prst="rect">
            <a:avLst/>
          </a:prstGeom>
          <a:solidFill>
            <a:srgbClr val="E9F8F7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Partenariats</a:t>
            </a:r>
            <a:endParaRPr lang="en-US" sz="940" dirty="0"/>
          </a:p>
        </p:txBody>
      </p:sp>
      <p:sp>
        <p:nvSpPr>
          <p:cNvPr id="18" name="Text 16"/>
          <p:cNvSpPr/>
          <p:nvPr/>
        </p:nvSpPr>
        <p:spPr>
          <a:xfrm>
            <a:off x="9875520" y="3557016"/>
            <a:ext cx="1874520" cy="457200"/>
          </a:xfrm>
          <a:prstGeom prst="rect">
            <a:avLst/>
          </a:prstGeom>
          <a:solidFill>
            <a:srgbClr val="EAF3FA"/>
          </a:solidFill>
          <a:ln>
            <a:solidFill>
              <a:srgbClr val="D7E0EA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Apprentissage</a:t>
            </a:r>
            <a:endParaRPr lang="en-US" sz="940" dirty="0"/>
          </a:p>
        </p:txBody>
      </p:sp>
      <p:sp>
        <p:nvSpPr>
          <p:cNvPr id="19" name="Shape 17"/>
          <p:cNvSpPr/>
          <p:nvPr/>
        </p:nvSpPr>
        <p:spPr>
          <a:xfrm>
            <a:off x="1097280" y="5166360"/>
            <a:ext cx="9966960" cy="621792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1097280" y="5166360"/>
            <a:ext cx="73152" cy="621792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98448" y="5193792"/>
            <a:ext cx="9619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grille sert a identifier les goulots d’etranglement avant la signature de contrats de performance.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23" name="Text 21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maturite culturelle decide si les outils restent formels ou deviennent utiles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7240" y="1481328"/>
            <a:ext cx="438912" cy="438912"/>
          </a:xfrm>
          <a:prstGeom prst="rect">
            <a:avLst/>
          </a:prstGeom>
          <a:solidFill>
            <a:srgbClr val="D94F4F"/>
          </a:solidFill>
          <a:ln>
            <a:solidFill>
              <a:srgbClr val="D94F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76272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Imposee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457200" y="257860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Subie comme contrainte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1481328"/>
            <a:ext cx="438912" cy="438912"/>
          </a:xfrm>
          <a:prstGeom prst="rect">
            <a:avLst/>
          </a:prstGeom>
          <a:solidFill>
            <a:srgbClr val="D94F4F"/>
          </a:solidFill>
          <a:ln>
            <a:solidFill>
              <a:srgbClr val="D94F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788920" y="2176272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Administree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2697480" y="257860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Conformite formelle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257800" y="1481328"/>
            <a:ext cx="438912" cy="438912"/>
          </a:xfrm>
          <a:prstGeom prst="rect">
            <a:avLst/>
          </a:prstGeom>
          <a:solidFill>
            <a:srgbClr val="F2A65A"/>
          </a:solidFill>
          <a:ln>
            <a:solidFill>
              <a:srgbClr val="F2A65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0" y="2176272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Appropriee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4937760" y="257860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Usage manageriel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7498080" y="1481328"/>
            <a:ext cx="438912" cy="438912"/>
          </a:xfrm>
          <a:prstGeom prst="rect">
            <a:avLst/>
          </a:prstGeom>
          <a:solidFill>
            <a:srgbClr val="F2A65A"/>
          </a:solidFill>
          <a:ln>
            <a:solidFill>
              <a:srgbClr val="F2A65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269480" y="2176272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Internalisee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7178040" y="257860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Arbitrages fondes sur resultats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738360" y="1481328"/>
            <a:ext cx="438912" cy="438912"/>
          </a:xfrm>
          <a:prstGeom prst="rect">
            <a:avLst/>
          </a:prstGeom>
          <a:solidFill>
            <a:srgbClr val="2E8B57"/>
          </a:solidFill>
          <a:ln>
            <a:solidFill>
              <a:srgbClr val="2E8B5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509760" y="2176272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Apprenante</a:t>
            </a:r>
            <a:endParaRPr lang="en-US" sz="1020" dirty="0"/>
          </a:p>
        </p:txBody>
      </p:sp>
      <p:sp>
        <p:nvSpPr>
          <p:cNvPr id="18" name="Text 16"/>
          <p:cNvSpPr/>
          <p:nvPr/>
        </p:nvSpPr>
        <p:spPr>
          <a:xfrm>
            <a:off x="9418320" y="257860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Adaptation continue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051560" y="4892040"/>
            <a:ext cx="10058400" cy="694944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1051560" y="4892040"/>
            <a:ext cx="73152" cy="694944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52728" y="4919472"/>
            <a:ext cx="97109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Les memes outils produisent des effets differents selon que l’organisation dissimule les ecarts ou apprend de ses erreurs.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23" name="Text 21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interior_scene_of_a_high_tech_comma_batch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B33">
              <a:alpha val="80000"/>
            </a:srgbClr>
          </a:solidFill>
          <a:ln w="12700">
            <a:solidFill>
              <a:srgbClr val="061B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66928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481328" y="71323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CAD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DIALOGUE DE GESTION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713232" y="1938528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Transformer la revue trimestrielle en instance de decision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749808" y="3054096"/>
            <a:ext cx="6995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4EA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revue n’est pas une ceremonie de reporting : elle doit expliquer, arbitrer, decider et suivre.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49808" y="3931920"/>
            <a:ext cx="1051560" cy="59436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revue trimestrielle suit une logique en cinq actes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1645920" cy="105156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Constater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KPI, KRI, tendance, preuve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731520" y="1645920"/>
            <a:ext cx="64008" cy="105156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971800" y="1645920"/>
            <a:ext cx="1645920" cy="105156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Expliquer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Hypotheses et causes racines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2971800" y="1645920"/>
            <a:ext cx="64008" cy="1051560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212080" y="1645920"/>
            <a:ext cx="1645920" cy="105156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Arbitrer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Options, couts, risques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5212080" y="1645920"/>
            <a:ext cx="64008" cy="1051560"/>
          </a:xfrm>
          <a:prstGeom prst="rect">
            <a:avLst/>
          </a:prstGeom>
          <a:solidFill>
            <a:srgbClr val="1C4E80"/>
          </a:solidFill>
          <a:ln w="12700">
            <a:solidFill>
              <a:srgbClr val="1C4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452360" y="1645920"/>
            <a:ext cx="1645920" cy="105156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Decider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Responsable, echeance, preuve attendue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7452360" y="1645920"/>
            <a:ext cx="64008" cy="1051560"/>
          </a:xfrm>
          <a:prstGeom prst="rect">
            <a:avLst/>
          </a:prstGeom>
          <a:solidFill>
            <a:srgbClr val="F2A65A"/>
          </a:solidFill>
          <a:ln w="12700">
            <a:solidFill>
              <a:srgbClr val="F2A6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92640" y="1645920"/>
            <a:ext cx="1645920" cy="105156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Suivre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Registre d’engagements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9692640" y="1645920"/>
            <a:ext cx="64008" cy="1051560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7280" y="4800600"/>
            <a:ext cx="9921240" cy="713232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1097280" y="4800600"/>
            <a:ext cx="73152" cy="713232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98448" y="4828032"/>
            <a:ext cx="9573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Une revue utile se termine par des decisions nominatives, datees et verifiables.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8" name="Text 16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scorecard rapproche resultat, risque, tendance et preuve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2103120" cy="52578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Resultat</a:t>
            </a:r>
            <a:endParaRPr lang="en-US" sz="840" dirty="0"/>
          </a:p>
        </p:txBody>
      </p:sp>
      <p:sp>
        <p:nvSpPr>
          <p:cNvPr id="5" name="Text 3"/>
          <p:cNvSpPr/>
          <p:nvPr/>
        </p:nvSpPr>
        <p:spPr>
          <a:xfrm>
            <a:off x="2898648" y="1508760"/>
            <a:ext cx="2103120" cy="52578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KPI</a:t>
            </a:r>
            <a:endParaRPr lang="en-US" sz="840" dirty="0"/>
          </a:p>
        </p:txBody>
      </p:sp>
      <p:sp>
        <p:nvSpPr>
          <p:cNvPr id="6" name="Text 4"/>
          <p:cNvSpPr/>
          <p:nvPr/>
        </p:nvSpPr>
        <p:spPr>
          <a:xfrm>
            <a:off x="5020056" y="1508760"/>
            <a:ext cx="2103120" cy="52578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KRI</a:t>
            </a:r>
            <a:endParaRPr lang="en-US" sz="840" dirty="0"/>
          </a:p>
        </p:txBody>
      </p:sp>
      <p:sp>
        <p:nvSpPr>
          <p:cNvPr id="7" name="Text 5"/>
          <p:cNvSpPr/>
          <p:nvPr/>
        </p:nvSpPr>
        <p:spPr>
          <a:xfrm>
            <a:off x="7141464" y="1508760"/>
            <a:ext cx="2103120" cy="52578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Statut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9262872" y="1508760"/>
            <a:ext cx="2103120" cy="525780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Preuve</a:t>
            </a:r>
            <a:endParaRPr lang="en-US" sz="840" dirty="0"/>
          </a:p>
        </p:txBody>
      </p:sp>
      <p:sp>
        <p:nvSpPr>
          <p:cNvPr id="9" name="Text 7"/>
          <p:cNvSpPr/>
          <p:nvPr/>
        </p:nvSpPr>
        <p:spPr>
          <a:xfrm>
            <a:off x="777240" y="203454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Delais</a:t>
            </a:r>
            <a:endParaRPr lang="en-US" sz="780" dirty="0"/>
          </a:p>
        </p:txBody>
      </p:sp>
      <p:sp>
        <p:nvSpPr>
          <p:cNvPr id="10" name="Text 8"/>
          <p:cNvSpPr/>
          <p:nvPr/>
        </p:nvSpPr>
        <p:spPr>
          <a:xfrm>
            <a:off x="2898648" y="203454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 j vs cible 30 j</a:t>
            </a:r>
            <a:endParaRPr lang="en-US" sz="780" dirty="0"/>
          </a:p>
        </p:txBody>
      </p:sp>
      <p:sp>
        <p:nvSpPr>
          <p:cNvPr id="11" name="Text 9"/>
          <p:cNvSpPr/>
          <p:nvPr/>
        </p:nvSpPr>
        <p:spPr>
          <a:xfrm>
            <a:off x="5020056" y="203454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Retard fournisseur 18 %</a:t>
            </a:r>
            <a:endParaRPr lang="en-US" sz="780" dirty="0"/>
          </a:p>
        </p:txBody>
      </p:sp>
      <p:sp>
        <p:nvSpPr>
          <p:cNvPr id="12" name="Text 10"/>
          <p:cNvSpPr/>
          <p:nvPr/>
        </p:nvSpPr>
        <p:spPr>
          <a:xfrm>
            <a:off x="7141464" y="203454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Rouge</a:t>
            </a:r>
            <a:endParaRPr lang="en-US" sz="780" dirty="0"/>
          </a:p>
        </p:txBody>
      </p:sp>
      <p:sp>
        <p:nvSpPr>
          <p:cNvPr id="13" name="Text 11"/>
          <p:cNvSpPr/>
          <p:nvPr/>
        </p:nvSpPr>
        <p:spPr>
          <a:xfrm>
            <a:off x="9262872" y="203454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Logs SI</a:t>
            </a:r>
            <a:endParaRPr lang="en-US" sz="780" dirty="0"/>
          </a:p>
        </p:txBody>
      </p:sp>
      <p:sp>
        <p:nvSpPr>
          <p:cNvPr id="14" name="Text 12"/>
          <p:cNvSpPr/>
          <p:nvPr/>
        </p:nvSpPr>
        <p:spPr>
          <a:xfrm>
            <a:off x="777240" y="2560320"/>
            <a:ext cx="2103120" cy="50749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Qualite</a:t>
            </a:r>
            <a:endParaRPr lang="en-US" sz="780" dirty="0"/>
          </a:p>
        </p:txBody>
      </p:sp>
      <p:sp>
        <p:nvSpPr>
          <p:cNvPr id="15" name="Text 13"/>
          <p:cNvSpPr/>
          <p:nvPr/>
        </p:nvSpPr>
        <p:spPr>
          <a:xfrm>
            <a:off x="2898648" y="2560320"/>
            <a:ext cx="2103120" cy="50749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96,5 % vs cible 85 %</a:t>
            </a:r>
            <a:endParaRPr lang="en-US" sz="780" dirty="0"/>
          </a:p>
        </p:txBody>
      </p:sp>
      <p:sp>
        <p:nvSpPr>
          <p:cNvPr id="16" name="Text 14"/>
          <p:cNvSpPr/>
          <p:nvPr/>
        </p:nvSpPr>
        <p:spPr>
          <a:xfrm>
            <a:off x="5020056" y="2560320"/>
            <a:ext cx="2103120" cy="50749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Reclamations 2 %</a:t>
            </a:r>
            <a:endParaRPr lang="en-US" sz="780" dirty="0"/>
          </a:p>
        </p:txBody>
      </p:sp>
      <p:sp>
        <p:nvSpPr>
          <p:cNvPr id="17" name="Text 15"/>
          <p:cNvSpPr/>
          <p:nvPr/>
        </p:nvSpPr>
        <p:spPr>
          <a:xfrm>
            <a:off x="7141464" y="2560320"/>
            <a:ext cx="2103120" cy="50749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Vert</a:t>
            </a:r>
            <a:endParaRPr lang="en-US" sz="780" dirty="0"/>
          </a:p>
        </p:txBody>
      </p:sp>
      <p:sp>
        <p:nvSpPr>
          <p:cNvPr id="18" name="Text 16"/>
          <p:cNvSpPr/>
          <p:nvPr/>
        </p:nvSpPr>
        <p:spPr>
          <a:xfrm>
            <a:off x="9262872" y="2560320"/>
            <a:ext cx="2103120" cy="507492"/>
          </a:xfrm>
          <a:prstGeom prst="rect">
            <a:avLst/>
          </a:prstGeom>
          <a:solidFill>
            <a:srgbClr val="F6F8FA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Audit qualite</a:t>
            </a:r>
            <a:endParaRPr lang="en-US" sz="780" dirty="0"/>
          </a:p>
        </p:txBody>
      </p:sp>
      <p:sp>
        <p:nvSpPr>
          <p:cNvPr id="19" name="Text 17"/>
          <p:cNvSpPr/>
          <p:nvPr/>
        </p:nvSpPr>
        <p:spPr>
          <a:xfrm>
            <a:off x="777240" y="308610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Couverture</a:t>
            </a:r>
            <a:endParaRPr lang="en-US" sz="780" dirty="0"/>
          </a:p>
        </p:txBody>
      </p:sp>
      <p:sp>
        <p:nvSpPr>
          <p:cNvPr id="20" name="Text 18"/>
          <p:cNvSpPr/>
          <p:nvPr/>
        </p:nvSpPr>
        <p:spPr>
          <a:xfrm>
            <a:off x="2898648" y="308610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58 % vs cible 85 %</a:t>
            </a:r>
            <a:endParaRPr lang="en-US" sz="780" dirty="0"/>
          </a:p>
        </p:txBody>
      </p:sp>
      <p:sp>
        <p:nvSpPr>
          <p:cNvPr id="21" name="Text 19"/>
          <p:cNvSpPr/>
          <p:nvPr/>
        </p:nvSpPr>
        <p:spPr>
          <a:xfrm>
            <a:off x="5020056" y="308610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Liquidite prestataire critique</a:t>
            </a:r>
            <a:endParaRPr lang="en-US" sz="780" dirty="0"/>
          </a:p>
        </p:txBody>
      </p:sp>
      <p:sp>
        <p:nvSpPr>
          <p:cNvPr id="22" name="Text 20"/>
          <p:cNvSpPr/>
          <p:nvPr/>
        </p:nvSpPr>
        <p:spPr>
          <a:xfrm>
            <a:off x="7141464" y="308610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Rouge</a:t>
            </a:r>
            <a:endParaRPr lang="en-US" sz="780" dirty="0"/>
          </a:p>
        </p:txBody>
      </p:sp>
      <p:sp>
        <p:nvSpPr>
          <p:cNvPr id="23" name="Text 21"/>
          <p:cNvSpPr/>
          <p:nvPr/>
        </p:nvSpPr>
        <p:spPr>
          <a:xfrm>
            <a:off x="9262872" y="3086100"/>
            <a:ext cx="2103120" cy="507492"/>
          </a:xfrm>
          <a:prstGeom prst="rect">
            <a:avLst/>
          </a:prstGeom>
          <a:solidFill>
            <a:srgbClr val="FFFFFF"/>
          </a:solidFill>
          <a:ln w="5080">
            <a:solidFill>
              <a:srgbClr val="E6EBF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78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Enquete</a:t>
            </a:r>
            <a:endParaRPr lang="en-US" sz="780" dirty="0"/>
          </a:p>
        </p:txBody>
      </p:sp>
      <p:sp>
        <p:nvSpPr>
          <p:cNvPr id="24" name="Shape 22"/>
          <p:cNvSpPr/>
          <p:nvPr/>
        </p:nvSpPr>
        <p:spPr>
          <a:xfrm>
            <a:off x="1051560" y="4526280"/>
            <a:ext cx="10012680" cy="777240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1051560" y="4526280"/>
            <a:ext cx="73152" cy="77724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52728" y="4553712"/>
            <a:ext cx="966520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scorecard doit forcer la contradiction utile : ce qui progresse, ce qui derive, ce qui est prouve.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Dix questions pour presider une revue de performance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7240" y="1234440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Quel probleme public voulons-nous resoudre ?</a:t>
            </a:r>
            <a:endParaRPr lang="en-US" sz="920" dirty="0"/>
          </a:p>
        </p:txBody>
      </p:sp>
      <p:sp>
        <p:nvSpPr>
          <p:cNvPr id="5" name="Text 3"/>
          <p:cNvSpPr/>
          <p:nvPr/>
        </p:nvSpPr>
        <p:spPr>
          <a:xfrm>
            <a:off x="6355080" y="1234440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Quelle cible avions-nous promise ?</a:t>
            </a:r>
            <a:endParaRPr lang="en-US" sz="920" dirty="0"/>
          </a:p>
        </p:txBody>
      </p:sp>
      <p:sp>
        <p:nvSpPr>
          <p:cNvPr id="6" name="Text 4"/>
          <p:cNvSpPr/>
          <p:nvPr/>
        </p:nvSpPr>
        <p:spPr>
          <a:xfrm>
            <a:off x="777240" y="1984248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Quel resultat est prouve ?</a:t>
            </a:r>
            <a:endParaRPr lang="en-US" sz="920" dirty="0"/>
          </a:p>
        </p:txBody>
      </p:sp>
      <p:sp>
        <p:nvSpPr>
          <p:cNvPr id="7" name="Text 5"/>
          <p:cNvSpPr/>
          <p:nvPr/>
        </p:nvSpPr>
        <p:spPr>
          <a:xfrm>
            <a:off x="6355080" y="1984248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Quelle source soutient le chiffre ?</a:t>
            </a:r>
            <a:endParaRPr lang="en-US" sz="920" dirty="0"/>
          </a:p>
        </p:txBody>
      </p:sp>
      <p:sp>
        <p:nvSpPr>
          <p:cNvPr id="8" name="Text 6"/>
          <p:cNvSpPr/>
          <p:nvPr/>
        </p:nvSpPr>
        <p:spPr>
          <a:xfrm>
            <a:off x="777240" y="2734056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Quel risque explique l’ecart ?</a:t>
            </a:r>
            <a:endParaRPr lang="en-US" sz="920" dirty="0"/>
          </a:p>
        </p:txBody>
      </p:sp>
      <p:sp>
        <p:nvSpPr>
          <p:cNvPr id="9" name="Text 7"/>
          <p:cNvSpPr/>
          <p:nvPr/>
        </p:nvSpPr>
        <p:spPr>
          <a:xfrm>
            <a:off x="6355080" y="2734056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Quelle capacite manque ?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777240" y="3483864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 Quelles options sont possibles ?</a:t>
            </a:r>
            <a:endParaRPr lang="en-US" sz="920" dirty="0"/>
          </a:p>
        </p:txBody>
      </p:sp>
      <p:sp>
        <p:nvSpPr>
          <p:cNvPr id="11" name="Text 9"/>
          <p:cNvSpPr/>
          <p:nvPr/>
        </p:nvSpPr>
        <p:spPr>
          <a:xfrm>
            <a:off x="6355080" y="3483864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8. Quel arbitrage est soutenable ?</a:t>
            </a:r>
            <a:endParaRPr lang="en-US" sz="920" dirty="0"/>
          </a:p>
        </p:txBody>
      </p:sp>
      <p:sp>
        <p:nvSpPr>
          <p:cNvPr id="12" name="Text 10"/>
          <p:cNvSpPr/>
          <p:nvPr/>
        </p:nvSpPr>
        <p:spPr>
          <a:xfrm>
            <a:off x="777240" y="4233672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9. Qui est responsable et pour quand ?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6355080" y="4233672"/>
            <a:ext cx="4983480" cy="310896"/>
          </a:xfrm>
          <a:prstGeom prst="rect">
            <a:avLst/>
          </a:prstGeom>
          <a:solidFill>
            <a:srgbClr val="FFFFFF"/>
          </a:solidFill>
          <a:ln>
            <a:solidFill>
              <a:srgbClr val="E0E7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 Quelle preuve de realisation attendons-nous ?</a:t>
            </a:r>
            <a:endParaRPr lang="en-US" sz="920" dirty="0"/>
          </a:p>
        </p:txBody>
      </p:sp>
      <p:sp>
        <p:nvSpPr>
          <p:cNvPr id="14" name="Text 12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modern_corporate_tech_illustration_batch_3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B33">
              <a:alpha val="80000"/>
            </a:srgbClr>
          </a:solidFill>
          <a:ln w="12700">
            <a:solidFill>
              <a:srgbClr val="061B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66928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481328" y="71323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CAD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 RESPONSABLE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713232" y="1938528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Augmenter l’analyse sans deleguer la responsabilite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749808" y="3054096"/>
            <a:ext cx="6995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4EA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L’IA prepare, compare et alerte. L’autorite humaine verifie, arbitre et assume.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49808" y="3931920"/>
            <a:ext cx="1051560" cy="59436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grille de delegation clarifie ce que l’IA peut — et ne peut pas — faire</a:t>
            </a:r>
            <a:endParaRPr lang="en-US" sz="2400" dirty="0"/>
          </a:p>
        </p:txBody>
      </p:sp>
      <p:pic>
        <p:nvPicPr>
          <p:cNvPr id="4" name="Image 0" descr="/mnt/data/guide_imgs/delega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8959" y="1298448"/>
            <a:ext cx="8235043" cy="46634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6" name="Text 3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journal IA rend la decision augmentee auditable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49808" y="1417320"/>
            <a:ext cx="2240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Tache soumise</a:t>
            </a:r>
            <a:endParaRPr lang="en-US" sz="1020" dirty="0"/>
          </a:p>
        </p:txBody>
      </p:sp>
      <p:sp>
        <p:nvSpPr>
          <p:cNvPr id="5" name="Text 3"/>
          <p:cNvSpPr/>
          <p:nvPr/>
        </p:nvSpPr>
        <p:spPr>
          <a:xfrm>
            <a:off x="3493008" y="1417320"/>
            <a:ext cx="2240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 et mandat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6236208" y="1417320"/>
            <a:ext cx="2240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 fournies</a:t>
            </a:r>
            <a:endParaRPr lang="en-US" sz="1020" dirty="0"/>
          </a:p>
        </p:txBody>
      </p:sp>
      <p:sp>
        <p:nvSpPr>
          <p:cNvPr id="7" name="Text 5"/>
          <p:cNvSpPr/>
          <p:nvPr/>
        </p:nvSpPr>
        <p:spPr>
          <a:xfrm>
            <a:off x="8979408" y="1417320"/>
            <a:ext cx="2240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IA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749808" y="2743200"/>
            <a:ext cx="2240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Elements verifies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3493008" y="2743200"/>
            <a:ext cx="2240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Elements rejetes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6236208" y="2743200"/>
            <a:ext cx="2240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humaine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8979408" y="2743200"/>
            <a:ext cx="2240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DEE6EF"/>
            </a:solidFill>
          </a:ln>
          <a:effectLst>
            <a:outerShdw sx="100000" sy="100000" kx="0" ky="0" algn="bl" rotWithShape="0" blurRad="10160" dist="4445" dir="2700000">
              <a:srgbClr val="000000">
                <a:alpha val="5000"/>
              </a:srgbClr>
            </a:outerShdw>
          </a:effectLst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Garde-fous futurs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1005840" y="4892040"/>
            <a:ext cx="10149840" cy="713232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1005840" y="4892040"/>
            <a:ext cx="73152" cy="71323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07008" y="4919472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but n’est pas de prouver que l’IA a raison, mais de montrer comment le responsable humain a verifie, corrige et decide.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interior_scene_of_a_high_tech_comma_batch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B33">
              <a:alpha val="80000"/>
            </a:srgbClr>
          </a:solidFill>
          <a:ln w="12700">
            <a:solidFill>
              <a:srgbClr val="061B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66928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05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481328" y="71323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CAD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 PRATIQUE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713232" y="1938528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Auditer un paradoxe de performance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749808" y="3054096"/>
            <a:ext cx="6995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4EA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96 % de credits executes ne prouvent pas la valeur publique.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49808" y="3931920"/>
            <a:ext cx="1051560" cy="59436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1" name="Text 7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interior_scene_of_a_high_tech_comma_batch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B33">
              <a:alpha val="80000"/>
            </a:srgbClr>
          </a:solidFill>
          <a:ln w="12700">
            <a:solidFill>
              <a:srgbClr val="061B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31520" y="658368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 pratique : un budget presque execute masque une performance en crise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822960" y="187452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Execution CP</a:t>
            </a:r>
            <a:endParaRPr lang="en-US" sz="920" dirty="0"/>
          </a:p>
        </p:txBody>
      </p:sp>
      <p:sp>
        <p:nvSpPr>
          <p:cNvPr id="6" name="Shape 3"/>
          <p:cNvSpPr/>
          <p:nvPr/>
        </p:nvSpPr>
        <p:spPr>
          <a:xfrm>
            <a:off x="3154680" y="1911096"/>
            <a:ext cx="3154680" cy="137160"/>
          </a:xfrm>
          <a:prstGeom prst="rect">
            <a:avLst/>
          </a:prstGeom>
          <a:solidFill>
            <a:srgbClr val="E6EBF0"/>
          </a:solidFill>
          <a:ln w="12700">
            <a:solidFill>
              <a:srgbClr val="E6EB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154680" y="1911096"/>
            <a:ext cx="3028493" cy="13716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19088" y="1856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96%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" y="251460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Couverture effective</a:t>
            </a:r>
            <a:endParaRPr lang="en-US" sz="920" dirty="0"/>
          </a:p>
        </p:txBody>
      </p:sp>
      <p:sp>
        <p:nvSpPr>
          <p:cNvPr id="10" name="Shape 7"/>
          <p:cNvSpPr/>
          <p:nvPr/>
        </p:nvSpPr>
        <p:spPr>
          <a:xfrm>
            <a:off x="3154680" y="2551176"/>
            <a:ext cx="3154680" cy="137160"/>
          </a:xfrm>
          <a:prstGeom prst="rect">
            <a:avLst/>
          </a:prstGeom>
          <a:solidFill>
            <a:srgbClr val="E6EBF0"/>
          </a:solidFill>
          <a:ln w="12700">
            <a:solidFill>
              <a:srgbClr val="E6EB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154680" y="2551176"/>
            <a:ext cx="1829714" cy="137160"/>
          </a:xfrm>
          <a:prstGeom prst="rect">
            <a:avLst/>
          </a:prstGeom>
          <a:solidFill>
            <a:srgbClr val="D94F4F"/>
          </a:solidFill>
          <a:ln w="12700">
            <a:solidFill>
              <a:srgbClr val="D94F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19088" y="249631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D94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58%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22960" y="315468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Cible de couverture</a:t>
            </a:r>
            <a:endParaRPr lang="en-US" sz="920" dirty="0"/>
          </a:p>
        </p:txBody>
      </p:sp>
      <p:sp>
        <p:nvSpPr>
          <p:cNvPr id="14" name="Shape 11"/>
          <p:cNvSpPr/>
          <p:nvPr/>
        </p:nvSpPr>
        <p:spPr>
          <a:xfrm>
            <a:off x="3154680" y="3191256"/>
            <a:ext cx="3154680" cy="137160"/>
          </a:xfrm>
          <a:prstGeom prst="rect">
            <a:avLst/>
          </a:prstGeom>
          <a:solidFill>
            <a:srgbClr val="E6EBF0"/>
          </a:solidFill>
          <a:ln w="12700">
            <a:solidFill>
              <a:srgbClr val="E6EB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154680" y="3191256"/>
            <a:ext cx="2681478" cy="137160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19088" y="313639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A7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85%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452360" y="1874520"/>
            <a:ext cx="3703320" cy="141732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du comite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S’agit-il d’un succes budgetaire, d’un echec operationnel, d’un risque fournisseur, d’une defaillance SI ou d’une erreur d’analyse ?</a:t>
            </a:r>
            <a:endParaRPr lang="en-US" sz="1020" dirty="0"/>
          </a:p>
        </p:txBody>
      </p:sp>
      <p:sp>
        <p:nvSpPr>
          <p:cNvPr id="18" name="Shape 15"/>
          <p:cNvSpPr/>
          <p:nvPr/>
        </p:nvSpPr>
        <p:spPr>
          <a:xfrm>
            <a:off x="7452360" y="1874520"/>
            <a:ext cx="64008" cy="141732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50392" y="4041648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E5EE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+35 % reclamations | prestataire unique : 80 % des prestations | liquidite critique</a:t>
            </a:r>
            <a:endParaRPr lang="en-US" sz="1020" dirty="0"/>
          </a:p>
        </p:txBody>
      </p:sp>
      <p:sp>
        <p:nvSpPr>
          <p:cNvPr id="20" name="Text 17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L’audit critique de la note IA revele trois erreurs graves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333756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Hallucination causale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 baisse d’indicateur devient faute individuelle sans preuve.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777240" y="1508760"/>
            <a:ext cx="64008" cy="1097280"/>
          </a:xfrm>
          <a:prstGeom prst="rect">
            <a:avLst/>
          </a:prstGeom>
          <a:solidFill>
            <a:srgbClr val="D94F4F"/>
          </a:solidFill>
          <a:ln w="12700">
            <a:solidFill>
              <a:srgbClr val="D94F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434840" y="1508760"/>
            <a:ext cx="333756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Deduction abusive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responsabilite d’un directeur est imputee sans instruction contradictoire.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4434840" y="1508760"/>
            <a:ext cx="64008" cy="1097280"/>
          </a:xfrm>
          <a:prstGeom prst="rect">
            <a:avLst/>
          </a:prstGeom>
          <a:solidFill>
            <a:srgbClr val="D94F4F"/>
          </a:solidFill>
          <a:ln w="12700">
            <a:solidFill>
              <a:srgbClr val="D94F4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92440" y="1508760"/>
            <a:ext cx="3337560" cy="109728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Solution illegitime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L’automatisation des marches est suggeree sans cadre juridique ni controle humain.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8092440" y="1508760"/>
            <a:ext cx="64008" cy="1097280"/>
          </a:xfrm>
          <a:prstGeom prst="rect">
            <a:avLst/>
          </a:prstGeom>
          <a:solidFill>
            <a:srgbClr val="D94F4F"/>
          </a:solidFill>
          <a:ln w="12700">
            <a:solidFill>
              <a:srgbClr val="D94F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05840" y="4709160"/>
            <a:ext cx="10195560" cy="804672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005840" y="4709160"/>
            <a:ext cx="73152" cy="80467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07008" y="4736592"/>
            <a:ext cx="984808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scepticisme professionnel n’est pas une posture anti-IA : c’est la condition d’une decision publique responsable.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4" name="Text 12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7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cause racine est capacitaire et systemique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1463040"/>
            <a:ext cx="4754880" cy="987552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Dependance fournisseur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prestataire unique assure 80 % des prestations terrain et subit une crise de liquidite.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822960" y="1463040"/>
            <a:ext cx="64008" cy="987552"/>
          </a:xfrm>
          <a:prstGeom prst="rect">
            <a:avLst/>
          </a:prstGeom>
          <a:solidFill>
            <a:srgbClr val="D94F4F"/>
          </a:solidFill>
          <a:ln w="12700">
            <a:solidFill>
              <a:srgbClr val="D94F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0" y="1463040"/>
            <a:ext cx="4754880" cy="987552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Defaillance SI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systeme d’information ne permet pas un suivi en temps reel fiable.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6400800" y="1463040"/>
            <a:ext cx="64008" cy="987552"/>
          </a:xfrm>
          <a:prstGeom prst="rect">
            <a:avLst/>
          </a:prstGeom>
          <a:solidFill>
            <a:srgbClr val="F2A65A"/>
          </a:solidFill>
          <a:ln w="12700">
            <a:solidFill>
              <a:srgbClr val="F2A65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4297680"/>
            <a:ext cx="10012680" cy="777240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051560" y="4297680"/>
            <a:ext cx="73152" cy="777240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52728" y="4325112"/>
            <a:ext cx="966520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Diagnostic ICAP : Dimension 8 SI = L2 emergent ; Dimension 11 Risques = L2 emergent.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 comite doit produire un paquet coherent de decisions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8680" y="1508760"/>
            <a:ext cx="4709160" cy="96012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Allotir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Ramener la dependance au prestataire principal sous 40 %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868680" y="1508760"/>
            <a:ext cx="64008" cy="960120"/>
          </a:xfrm>
          <a:prstGeom prst="rect">
            <a:avLst/>
          </a:prstGeom>
          <a:solidFill>
            <a:srgbClr val="00A7A7"/>
          </a:solidFill>
          <a:ln w="12700">
            <a:solidFill>
              <a:srgbClr val="00A7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0" y="1508760"/>
            <a:ext cx="4709160" cy="96012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Securiser le SI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d’alerte KRI et tests d’interoperabilite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6400800" y="1508760"/>
            <a:ext cx="64008" cy="96012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3017520"/>
            <a:ext cx="4709160" cy="96012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Renforcer ICAP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Procedures, visa unique, responsabilites clarifiees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868680" y="3017520"/>
            <a:ext cx="64008" cy="960120"/>
          </a:xfrm>
          <a:prstGeom prst="rect">
            <a:avLst/>
          </a:prstGeom>
          <a:solidFill>
            <a:srgbClr val="1C4E80"/>
          </a:solidFill>
          <a:ln w="12700">
            <a:solidFill>
              <a:srgbClr val="1C4E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0" y="3017520"/>
            <a:ext cx="4709160" cy="960120"/>
          </a:xfrm>
          <a:prstGeom prst="rect">
            <a:avLst/>
          </a:prstGeom>
          <a:solidFill>
            <a:srgbClr val="FFFFFF"/>
          </a:solidFill>
          <a:ln>
            <a:solidFill>
              <a:srgbClr val="E2E8F0"/>
            </a:solidFill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  <p:txBody>
          <a:bodyPr wrap="square" lIns="1651" tIns="1651" rIns="1651" bIns="1651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Suivre</a:t>
            </a:r>
            <a:pPr indent="0" marL="0">
              <a:buNone/>
            </a:pPr>
            <a:endParaRPr lang="en-US" sz="1020" dirty="0"/>
          </a:p>
          <a:p>
            <a:pPr indent="0" marL="0">
              <a:buNone/>
            </a:pPr>
            <a:r>
              <a:rPr lang="en-US" sz="10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Preuves attendues, echeances fermes, registre d’engagements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6400800" y="3017520"/>
            <a:ext cx="64008" cy="960120"/>
          </a:xfrm>
          <a:prstGeom prst="rect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13" name="Text 11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7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320040"/>
            <a:ext cx="658368" cy="50292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21792" y="475488"/>
            <a:ext cx="9006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Feuille de route 90 jours : installer le noyau de pilotage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7240" y="1554480"/>
            <a:ext cx="2011680" cy="329184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J0-J15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0299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Cadrer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04088" y="24231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Mandat, programmes, sources, roles RPROG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3566160" y="1554480"/>
            <a:ext cx="2011680" cy="329184"/>
          </a:xfrm>
          <a:prstGeom prst="rect">
            <a:avLst/>
          </a:prstGeom>
          <a:solidFill>
            <a:srgbClr val="00A7A7"/>
          </a:solidFill>
          <a:ln>
            <a:solidFill>
              <a:srgbClr val="00A7A7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J16-J30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566160" y="20299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Mesurer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493008" y="24231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Dictionnaire KPI/KRI et preuves</a:t>
            </a:r>
            <a:endParaRPr lang="en-US" sz="820" dirty="0"/>
          </a:p>
        </p:txBody>
      </p:sp>
      <p:sp>
        <p:nvSpPr>
          <p:cNvPr id="10" name="Text 8"/>
          <p:cNvSpPr/>
          <p:nvPr/>
        </p:nvSpPr>
        <p:spPr>
          <a:xfrm>
            <a:off x="6355080" y="1554480"/>
            <a:ext cx="2011680" cy="329184"/>
          </a:xfrm>
          <a:prstGeom prst="rect">
            <a:avLst/>
          </a:prstGeom>
          <a:solidFill>
            <a:srgbClr val="061B33"/>
          </a:solidFill>
          <a:ln>
            <a:solidFill>
              <a:srgbClr val="061B33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J31-J60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355080" y="20299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Diagnostiquer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281928" y="24231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ICAP, risques, qualite des donnees</a:t>
            </a:r>
            <a:endParaRPr lang="en-US" sz="820" dirty="0"/>
          </a:p>
        </p:txBody>
      </p:sp>
      <p:sp>
        <p:nvSpPr>
          <p:cNvPr id="13" name="Text 11"/>
          <p:cNvSpPr/>
          <p:nvPr/>
        </p:nvSpPr>
        <p:spPr>
          <a:xfrm>
            <a:off x="9144000" y="1554480"/>
            <a:ext cx="2011680" cy="329184"/>
          </a:xfrm>
          <a:prstGeom prst="rect">
            <a:avLst/>
          </a:prstGeom>
          <a:solidFill>
            <a:srgbClr val="00A7A7"/>
          </a:solidFill>
          <a:ln>
            <a:solidFill>
              <a:srgbClr val="00A7A7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J61-J90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9144000" y="20299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3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Institutionnaliser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070848" y="2423160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854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Revue, journal IA, registre decisions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960120" y="4846320"/>
            <a:ext cx="10241280" cy="749808"/>
          </a:xfrm>
          <a:prstGeom prst="rect">
            <a:avLst/>
          </a:prstGeom>
          <a:solidFill>
            <a:srgbClr val="FFFFFF">
              <a:alpha val="99000"/>
            </a:srgbClr>
          </a:solidFill>
          <a:ln w="12700">
            <a:solidFill>
              <a:srgbClr val="EEF1F4">
                <a:alpha val="70000"/>
              </a:srgbClr>
            </a:solidFill>
            <a:prstDash val="solid"/>
          </a:ln>
          <a:effectLst>
            <a:outerShdw sx="100000" sy="100000" kx="0" ky="0" algn="bl" rotWithShape="0" blurRad="15240" dist="10160" dir="27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60120" y="4846320"/>
            <a:ext cx="73152" cy="749808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61288" y="4873752"/>
            <a:ext cx="98938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B13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Livrable cible : un systeme minimum viable de gouvernance de la performance, avec preuves, risques, revues decisives et IA auditable.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21792" y="647395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A96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abstract_background_scene_elegant_batch_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B33">
              <a:alpha val="88000"/>
            </a:srgbClr>
          </a:solidFill>
          <a:ln w="12700">
            <a:solidFill>
              <a:srgbClr val="061B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13232" y="68580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Aide-memoire final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822960" y="1508760"/>
            <a:ext cx="4846320" cy="384048"/>
          </a:xfrm>
          <a:prstGeom prst="rect">
            <a:avLst/>
          </a:prstGeom>
          <a:solidFill>
            <a:srgbClr val="061B33">
              <a:alpha val="90000"/>
            </a:srgbClr>
          </a:solidFill>
          <a:ln>
            <a:solidFill>
              <a:srgbClr val="FFFFFF">
                <a:alpha val="2000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La performance est valeur publique, pas execution budgetaire.</a:t>
            </a:r>
            <a:endParaRPr lang="en-US" sz="1140" dirty="0"/>
          </a:p>
        </p:txBody>
      </p:sp>
      <p:sp>
        <p:nvSpPr>
          <p:cNvPr id="6" name="Text 3"/>
          <p:cNvSpPr/>
          <p:nvPr/>
        </p:nvSpPr>
        <p:spPr>
          <a:xfrm>
            <a:off x="6400800" y="1508760"/>
            <a:ext cx="4846320" cy="384048"/>
          </a:xfrm>
          <a:prstGeom prst="rect">
            <a:avLst/>
          </a:prstGeom>
          <a:solidFill>
            <a:srgbClr val="00A7A7">
              <a:alpha val="90000"/>
            </a:srgbClr>
          </a:solidFill>
          <a:ln>
            <a:solidFill>
              <a:srgbClr val="FFFFFF">
                <a:alpha val="2000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Le PAP engage ; le RAP rend compte ; la revue corrige.</a:t>
            </a:r>
            <a:endParaRPr lang="en-US" sz="1140" dirty="0"/>
          </a:p>
        </p:txBody>
      </p:sp>
      <p:sp>
        <p:nvSpPr>
          <p:cNvPr id="7" name="Text 4"/>
          <p:cNvSpPr/>
          <p:nvPr/>
        </p:nvSpPr>
        <p:spPr>
          <a:xfrm>
            <a:off x="822960" y="2587752"/>
            <a:ext cx="4846320" cy="384048"/>
          </a:xfrm>
          <a:prstGeom prst="rect">
            <a:avLst/>
          </a:prstGeom>
          <a:solidFill>
            <a:srgbClr val="061B33">
              <a:alpha val="90000"/>
            </a:srgbClr>
          </a:solidFill>
          <a:ln>
            <a:solidFill>
              <a:srgbClr val="FFFFFF">
                <a:alpha val="2000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KPI sans metadonnees = chiffre fragile.</a:t>
            </a:r>
            <a:endParaRPr lang="en-US" sz="1140" dirty="0"/>
          </a:p>
        </p:txBody>
      </p:sp>
      <p:sp>
        <p:nvSpPr>
          <p:cNvPr id="8" name="Text 5"/>
          <p:cNvSpPr/>
          <p:nvPr/>
        </p:nvSpPr>
        <p:spPr>
          <a:xfrm>
            <a:off x="6400800" y="2587752"/>
            <a:ext cx="4846320" cy="384048"/>
          </a:xfrm>
          <a:prstGeom prst="rect">
            <a:avLst/>
          </a:prstGeom>
          <a:solidFill>
            <a:srgbClr val="00A7A7">
              <a:alpha val="90000"/>
            </a:srgbClr>
          </a:solidFill>
          <a:ln>
            <a:solidFill>
              <a:srgbClr val="FFFFFF">
                <a:alpha val="2000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KRI sans action = alerte inutile.</a:t>
            </a:r>
            <a:endParaRPr lang="en-US" sz="1140" dirty="0"/>
          </a:p>
        </p:txBody>
      </p:sp>
      <p:sp>
        <p:nvSpPr>
          <p:cNvPr id="9" name="Text 6"/>
          <p:cNvSpPr/>
          <p:nvPr/>
        </p:nvSpPr>
        <p:spPr>
          <a:xfrm>
            <a:off x="822960" y="3666744"/>
            <a:ext cx="4846320" cy="384048"/>
          </a:xfrm>
          <a:prstGeom prst="rect">
            <a:avLst/>
          </a:prstGeom>
          <a:solidFill>
            <a:srgbClr val="061B33">
              <a:alpha val="90000"/>
            </a:srgbClr>
          </a:solidFill>
          <a:ln>
            <a:solidFill>
              <a:srgbClr val="FFFFFF">
                <a:alpha val="2000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IA sans journal = decision non auditable.</a:t>
            </a:r>
            <a:endParaRPr lang="en-US" sz="1140" dirty="0"/>
          </a:p>
        </p:txBody>
      </p:sp>
      <p:sp>
        <p:nvSpPr>
          <p:cNvPr id="10" name="Text 7"/>
          <p:cNvSpPr/>
          <p:nvPr/>
        </p:nvSpPr>
        <p:spPr>
          <a:xfrm>
            <a:off x="6400800" y="3666744"/>
            <a:ext cx="4846320" cy="384048"/>
          </a:xfrm>
          <a:prstGeom prst="rect">
            <a:avLst/>
          </a:prstGeom>
          <a:solidFill>
            <a:srgbClr val="00A7A7">
              <a:alpha val="90000"/>
            </a:srgbClr>
          </a:solidFill>
          <a:ln>
            <a:solidFill>
              <a:srgbClr val="FFFFFF">
                <a:alpha val="2000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Le jugement humain reste l’ultime responsabilite.</a:t>
            </a:r>
            <a:endParaRPr lang="en-US" sz="1140" dirty="0"/>
          </a:p>
        </p:txBody>
      </p:sp>
      <p:sp>
        <p:nvSpPr>
          <p:cNvPr id="11" name="Text 8"/>
          <p:cNvSpPr/>
          <p:nvPr/>
        </p:nvSpPr>
        <p:spPr>
          <a:xfrm>
            <a:off x="731520" y="6236208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AD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MissionPro | Public Performance Governance &amp; AI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MissionPro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Gouvernance de la performance publique a l ere de l IA</dc:title>
  <dc:subject>Gouvernance de la performance publique et IA</dc:subject>
  <dc:creator>Dr Abdou Karim Gueye / MissionPro</dc:creator>
  <cp:lastModifiedBy>Dr Abdou Karim Gueye / MissionPro</cp:lastModifiedBy>
  <cp:revision>1</cp:revision>
  <dcterms:created xsi:type="dcterms:W3CDTF">2026-10-02T21:00:58Z</dcterms:created>
  <dcterms:modified xsi:type="dcterms:W3CDTF">2026-10-02T21:00:58Z</dcterms:modified>
</cp:coreProperties>
</file>